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68" r:id="rId4"/>
    <p:sldId id="259" r:id="rId5"/>
    <p:sldId id="269" r:id="rId6"/>
    <p:sldId id="270" r:id="rId7"/>
    <p:sldId id="531" r:id="rId8"/>
    <p:sldId id="533" r:id="rId9"/>
    <p:sldId id="532" r:id="rId10"/>
    <p:sldId id="262" r:id="rId11"/>
    <p:sldId id="534" r:id="rId12"/>
    <p:sldId id="536" r:id="rId13"/>
    <p:sldId id="535" r:id="rId14"/>
    <p:sldId id="537" r:id="rId15"/>
    <p:sldId id="263" r:id="rId16"/>
    <p:sldId id="538" r:id="rId17"/>
    <p:sldId id="267" r:id="rId18"/>
  </p:sldIdLst>
  <p:sldSz cx="18288000" cy="10287000"/>
  <p:notesSz cx="6858000" cy="9144000"/>
  <p:embeddedFontLst>
    <p:embeddedFont>
      <p:font typeface="Aharoni" panose="02010803020104030203" pitchFamily="2" charset="-79"/>
      <p:bold r:id="rId20"/>
    </p:embeddedFon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Jenthill" panose="020B0604020202020204" charset="0"/>
      <p:regular r:id="rId29"/>
    </p:embeddedFont>
    <p:embeddedFont>
      <p:font typeface="Jenthill Caps" panose="020B0604020202020204" charset="0"/>
      <p:regular r:id="rId30"/>
    </p:embeddedFont>
    <p:embeddedFont>
      <p:font typeface="Liberation Sans" panose="020B0604020202020204" pitchFamily="34" charset="0"/>
      <p:regular r:id="rId31"/>
      <p:bold r:id="rId32"/>
      <p:italic r:id="rId33"/>
      <p:boldItalic r:id="rId34"/>
    </p:embeddedFont>
    <p:embeddedFont>
      <p:font typeface="Marianne" panose="02000000000000000000" pitchFamily="2" charset="0"/>
      <p:regular r:id="rId35"/>
      <p:bold r:id="rId36"/>
      <p:italic r:id="rId37"/>
      <p:boldItalic r:id="rId38"/>
    </p:embeddedFont>
    <p:embeddedFont>
      <p:font typeface="Poppins" panose="00000500000000000000" pitchFamily="2" charset="0"/>
      <p:regular r:id="rId39"/>
      <p:bold r:id="rId40"/>
      <p:italic r:id="rId41"/>
      <p:boldItalic r:id="rId42"/>
    </p:embeddedFont>
    <p:embeddedFont>
      <p:font typeface="Poppins Bold" panose="00000800000000000000" charset="0"/>
      <p:regular r:id="rId43"/>
      <p:bold r:id="rId44"/>
    </p:embeddedFont>
    <p:embeddedFont>
      <p:font typeface="Wingdings 2" panose="05020102010507070707" pitchFamily="18" charset="2"/>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85"/>
    <a:srgbClr val="FBE6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presProps" Target="presProps.xml"/><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F6693-B440-4FF3-9DF4-6E1B181825AF}" type="datetimeFigureOut">
              <a:rPr lang="fr-FR" smtClean="0"/>
              <a:t>26/06/2026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13051-473E-4071-9630-7ED1426EF7F6}" type="slidenum">
              <a:rPr lang="fr-FR" smtClean="0"/>
              <a:t>‹N°›</a:t>
            </a:fld>
            <a:endParaRPr lang="fr-FR"/>
          </a:p>
        </p:txBody>
      </p:sp>
    </p:spTree>
    <p:extLst>
      <p:ext uri="{BB962C8B-B14F-4D97-AF65-F5344CB8AC3E}">
        <p14:creationId xmlns:p14="http://schemas.microsoft.com/office/powerpoint/2010/main" val="136133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013051-473E-4071-9630-7ED1426EF7F6}" type="slidenum">
              <a:rPr lang="fr-FR" smtClean="0"/>
              <a:t>5</a:t>
            </a:fld>
            <a:endParaRPr lang="fr-FR"/>
          </a:p>
        </p:txBody>
      </p:sp>
    </p:spTree>
    <p:extLst>
      <p:ext uri="{BB962C8B-B14F-4D97-AF65-F5344CB8AC3E}">
        <p14:creationId xmlns:p14="http://schemas.microsoft.com/office/powerpoint/2010/main" val="312525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013051-473E-4071-9630-7ED1426EF7F6}" type="slidenum">
              <a:rPr lang="fr-FR" smtClean="0"/>
              <a:t>7</a:t>
            </a:fld>
            <a:endParaRPr lang="fr-FR"/>
          </a:p>
        </p:txBody>
      </p:sp>
    </p:spTree>
    <p:extLst>
      <p:ext uri="{BB962C8B-B14F-4D97-AF65-F5344CB8AC3E}">
        <p14:creationId xmlns:p14="http://schemas.microsoft.com/office/powerpoint/2010/main" val="3346586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2DE678A-208E-4488-A66D-AE081DD3F2BD}" type="slidenum">
              <a:rPr lang="fr-FR" smtClean="0"/>
              <a:t>8</a:t>
            </a:fld>
            <a:endParaRPr lang="fr-FR"/>
          </a:p>
        </p:txBody>
      </p:sp>
    </p:spTree>
    <p:extLst>
      <p:ext uri="{BB962C8B-B14F-4D97-AF65-F5344CB8AC3E}">
        <p14:creationId xmlns:p14="http://schemas.microsoft.com/office/powerpoint/2010/main" val="2610724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013051-473E-4071-9630-7ED1426EF7F6}" type="slidenum">
              <a:rPr lang="fr-FR" smtClean="0"/>
              <a:t>14</a:t>
            </a:fld>
            <a:endParaRPr lang="fr-FR"/>
          </a:p>
        </p:txBody>
      </p:sp>
    </p:spTree>
    <p:extLst>
      <p:ext uri="{BB962C8B-B14F-4D97-AF65-F5344CB8AC3E}">
        <p14:creationId xmlns:p14="http://schemas.microsoft.com/office/powerpoint/2010/main" val="240980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7013051-473E-4071-9630-7ED1426EF7F6}" type="slidenum">
              <a:rPr lang="fr-FR" smtClean="0"/>
              <a:t>16</a:t>
            </a:fld>
            <a:endParaRPr lang="fr-FR"/>
          </a:p>
        </p:txBody>
      </p:sp>
    </p:spTree>
    <p:extLst>
      <p:ext uri="{BB962C8B-B14F-4D97-AF65-F5344CB8AC3E}">
        <p14:creationId xmlns:p14="http://schemas.microsoft.com/office/powerpoint/2010/main" val="2407465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0.xml"/><Relationship Id="rId7" Type="http://schemas.openxmlformats.org/officeDocument/2006/relationships/slide" Target="slide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slide" Target="slide4.xml"/><Relationship Id="rId4" Type="http://schemas.openxmlformats.org/officeDocument/2006/relationships/slide" Target="slide2.xml"/><Relationship Id="rId9" Type="http://schemas.openxmlformats.org/officeDocument/2006/relationships/slide" Target="slide5.xml"/></Relationships>
</file>

<file path=ppt/slides/_rels/slide10.xml.rels><?xml version="1.0" encoding="UTF-8" standalone="yes"?>
<Relationships xmlns="http://schemas.openxmlformats.org/package/2006/relationships"><Relationship Id="rId8" Type="http://schemas.openxmlformats.org/officeDocument/2006/relationships/hyperlink" Target="https://cloud-aca.ac-besancon.fr/index.php/s/2RqSz5fe56Ycx9N" TargetMode="External"/><Relationship Id="rId13" Type="http://schemas.openxmlformats.org/officeDocument/2006/relationships/image" Target="../media/image31.png"/><Relationship Id="rId3" Type="http://schemas.openxmlformats.org/officeDocument/2006/relationships/hyperlink" Target="https://cloud-aca.ac-besancon.fr/index.php/s/PJTAeFmQ4i6kzCK" TargetMode="External"/><Relationship Id="rId7" Type="http://schemas.openxmlformats.org/officeDocument/2006/relationships/hyperlink" Target="https://cloud-aca.ac-besancon.fr/index.php/s/yR8mbdWYctMmJ5W" TargetMode="External"/><Relationship Id="rId12" Type="http://schemas.openxmlformats.org/officeDocument/2006/relationships/image" Target="../media/image30.png"/><Relationship Id="rId2"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4.xml"/><Relationship Id="rId5" Type="http://schemas.openxmlformats.org/officeDocument/2006/relationships/slide" Target="slide11.xml"/><Relationship Id="rId10" Type="http://schemas.openxmlformats.org/officeDocument/2006/relationships/image" Target="../media/image2.png"/><Relationship Id="rId4" Type="http://schemas.openxmlformats.org/officeDocument/2006/relationships/hyperlink" Target="https://cloud-aca.ac-besancon.fr/index.php/s/6oNaSnysnxmBiKE" TargetMode="External"/><Relationship Id="rId9"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slide" Target="slide1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file:///C:\Users\emaire1\Downloads\lepoire-sautot.pdf" TargetMode="External"/><Relationship Id="rId7"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hyperlink" Target="https://doi.org/10.3917/aco.101.0009" TargetMode="External"/><Relationship Id="rId4" Type="http://schemas.openxmlformats.org/officeDocument/2006/relationships/hyperlink" Target="http://scolagram.u-cergy.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cloud-aca.ac-besancon.fr/index.php/s/MrsxrkJaQZfqs7p" TargetMode="External"/><Relationship Id="rId13" Type="http://schemas.openxmlformats.org/officeDocument/2006/relationships/image" Target="../media/image2.png"/><Relationship Id="rId3" Type="http://schemas.openxmlformats.org/officeDocument/2006/relationships/hyperlink" Target="https://cloud-aca.ac-besancon.fr/index.php/s/ipa6tKdTwW7rFDE" TargetMode="External"/><Relationship Id="rId7" Type="http://schemas.openxmlformats.org/officeDocument/2006/relationships/hyperlink" Target="https://cloud-aca.ac-besancon.fr/index.php/s/mBpDqyfyPaZNc9n" TargetMode="External"/><Relationship Id="rId12" Type="http://schemas.openxmlformats.org/officeDocument/2006/relationships/slide" Target="slide1.xml"/><Relationship Id="rId2" Type="http://schemas.openxmlformats.org/officeDocument/2006/relationships/hyperlink" Target="https://cloud-aca.ac-besancon.fr/index.php/s/Bn7yNfLSp3Yn7Rn" TargetMode="External"/><Relationship Id="rId1" Type="http://schemas.openxmlformats.org/officeDocument/2006/relationships/slideLayout" Target="../slideLayouts/slideLayout7.xml"/><Relationship Id="rId6" Type="http://schemas.openxmlformats.org/officeDocument/2006/relationships/hyperlink" Target="https://cloud-aca.ac-besancon.fr/index.php/s/igCiBciKaGSK2PX" TargetMode="External"/><Relationship Id="rId11" Type="http://schemas.openxmlformats.org/officeDocument/2006/relationships/hyperlink" Target="https://cloud-aca.ac-besancon.fr/index.php/s/wyScDwYkknbgRoJ" TargetMode="External"/><Relationship Id="rId5" Type="http://schemas.openxmlformats.org/officeDocument/2006/relationships/hyperlink" Target="https://cloud-aca.ac-besancon.fr/index.php/s/7CZegzZfGxYqZ6q" TargetMode="External"/><Relationship Id="rId10" Type="http://schemas.openxmlformats.org/officeDocument/2006/relationships/hyperlink" Target="https://cloud-aca.ac-besancon.fr/index.php/s/rwKLkqdjnX39xGG" TargetMode="External"/><Relationship Id="rId4" Type="http://schemas.openxmlformats.org/officeDocument/2006/relationships/hyperlink" Target="https://cloud-aca.ac-besancon.fr/index.php/s/LLZXH5t6CPiCiYY" TargetMode="External"/><Relationship Id="rId9" Type="http://schemas.openxmlformats.org/officeDocument/2006/relationships/hyperlink" Target="https://cloud-aca.ac-besancon.fr/index.php/s/yQqfo86LRnbiNFH"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xml"/><Relationship Id="rId7" Type="http://schemas.openxmlformats.org/officeDocument/2006/relationships/hyperlink" Target="https://cloud-aca.ac-besancon.fr/index.php/s/dN3fjLHsxF2kSGY"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cloud-aca.ac-besancon.fr/index.php/s/A5ACf2YGmc7Sd4Q"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9.xml"/><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slide" Target="slide8.xml"/><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12.png"/><Relationship Id="rId12"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slide" Target="slide6.xml"/><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69850" y="26949"/>
            <a:ext cx="10846028" cy="5729160"/>
          </a:xfrm>
          <a:custGeom>
            <a:avLst/>
            <a:gdLst/>
            <a:ahLst/>
            <a:cxnLst/>
            <a:rect l="l" t="t" r="r" b="b"/>
            <a:pathLst>
              <a:path w="19956162" h="11225341">
                <a:moveTo>
                  <a:pt x="0" y="0"/>
                </a:moveTo>
                <a:lnTo>
                  <a:pt x="19956162" y="0"/>
                </a:lnTo>
                <a:lnTo>
                  <a:pt x="19956162" y="11225341"/>
                </a:lnTo>
                <a:lnTo>
                  <a:pt x="0" y="11225341"/>
                </a:lnTo>
                <a:lnTo>
                  <a:pt x="0" y="0"/>
                </a:lnTo>
                <a:close/>
              </a:path>
            </a:pathLst>
          </a:custGeom>
          <a:blipFill>
            <a:blip r:embed="rId2"/>
            <a:stretch>
              <a:fillRect t="-10195" b="-8693"/>
            </a:stretch>
          </a:blipFill>
        </p:spPr>
      </p:sp>
      <p:sp>
        <p:nvSpPr>
          <p:cNvPr id="3" name="TextBox 3"/>
          <p:cNvSpPr txBox="1"/>
          <p:nvPr/>
        </p:nvSpPr>
        <p:spPr>
          <a:xfrm>
            <a:off x="1447800" y="7429500"/>
            <a:ext cx="16078200" cy="2498761"/>
          </a:xfrm>
          <a:prstGeom prst="rect">
            <a:avLst/>
          </a:prstGeom>
        </p:spPr>
        <p:txBody>
          <a:bodyPr wrap="square" lIns="0" tIns="0" rIns="0" bIns="0" rtlCol="0" anchor="t">
            <a:spAutoFit/>
          </a:bodyPr>
          <a:lstStyle/>
          <a:p>
            <a:pPr algn="l">
              <a:lnSpc>
                <a:spcPts val="23100"/>
              </a:lnSpc>
            </a:pPr>
            <a:r>
              <a:rPr lang="en-US" sz="7200" dirty="0" err="1">
                <a:solidFill>
                  <a:srgbClr val="000000"/>
                </a:solidFill>
                <a:latin typeface="Jenthill Caps"/>
                <a:ea typeface="Jenthill Caps"/>
                <a:cs typeface="Jenthill Caps"/>
                <a:sym typeface="Jenthill Caps"/>
              </a:rPr>
              <a:t>Temporalité</a:t>
            </a:r>
            <a:r>
              <a:rPr lang="en-US" sz="7200" dirty="0">
                <a:solidFill>
                  <a:srgbClr val="000000"/>
                </a:solidFill>
                <a:latin typeface="Jenthill Caps"/>
                <a:ea typeface="Jenthill Caps"/>
                <a:cs typeface="Jenthill Caps"/>
                <a:sym typeface="Jenthill Caps"/>
              </a:rPr>
              <a:t>, temps </a:t>
            </a:r>
            <a:r>
              <a:rPr lang="en-US" sz="7200" dirty="0" err="1">
                <a:solidFill>
                  <a:srgbClr val="000000"/>
                </a:solidFill>
                <a:latin typeface="Jenthill Caps"/>
                <a:ea typeface="Jenthill Caps"/>
                <a:cs typeface="Jenthill Caps"/>
                <a:sym typeface="Jenthill Caps"/>
              </a:rPr>
              <a:t>verbaux</a:t>
            </a:r>
            <a:r>
              <a:rPr lang="en-US" sz="7200" dirty="0">
                <a:solidFill>
                  <a:srgbClr val="000000"/>
                </a:solidFill>
                <a:latin typeface="Jenthill Caps"/>
                <a:ea typeface="Jenthill Caps"/>
                <a:cs typeface="Jenthill Caps"/>
                <a:sym typeface="Jenthill Caps"/>
              </a:rPr>
              <a:t> et comprehension cycle 3</a:t>
            </a:r>
          </a:p>
        </p:txBody>
      </p:sp>
      <p:sp>
        <p:nvSpPr>
          <p:cNvPr id="4" name="TextBox 4"/>
          <p:cNvSpPr txBox="1"/>
          <p:nvPr/>
        </p:nvSpPr>
        <p:spPr>
          <a:xfrm>
            <a:off x="12039600" y="3390900"/>
            <a:ext cx="6934200" cy="2379754"/>
          </a:xfrm>
          <a:prstGeom prst="rect">
            <a:avLst/>
          </a:prstGeom>
        </p:spPr>
        <p:txBody>
          <a:bodyPr wrap="square" lIns="0" tIns="0" rIns="0" bIns="0" rtlCol="0" anchor="t">
            <a:spAutoFit/>
          </a:bodyPr>
          <a:lstStyle/>
          <a:p>
            <a:pPr algn="l">
              <a:lnSpc>
                <a:spcPts val="23100"/>
              </a:lnSpc>
            </a:pPr>
            <a:r>
              <a:rPr lang="en-US" sz="4400" dirty="0" err="1">
                <a:solidFill>
                  <a:srgbClr val="000000"/>
                </a:solidFill>
                <a:latin typeface="Poppins" panose="00000500000000000000" pitchFamily="2" charset="0"/>
                <a:cs typeface="Poppins" panose="00000500000000000000" pitchFamily="2" charset="0"/>
                <a:sym typeface="Jenthill"/>
                <a:hlinkClick r:id="rId3" action="ppaction://hlinksldjump"/>
              </a:rPr>
              <a:t>Éclairage</a:t>
            </a:r>
            <a:r>
              <a:rPr lang="en-US" sz="4400" dirty="0">
                <a:solidFill>
                  <a:srgbClr val="000000"/>
                </a:solidFill>
                <a:latin typeface="Poppins" panose="00000500000000000000" pitchFamily="2" charset="0"/>
                <a:cs typeface="Poppins" panose="00000500000000000000" pitchFamily="2" charset="0"/>
                <a:sym typeface="Jenthill"/>
                <a:hlinkClick r:id="rId3" action="ppaction://hlinksldjump"/>
              </a:rPr>
              <a:t> </a:t>
            </a:r>
            <a:r>
              <a:rPr lang="en-US" sz="4400" dirty="0" err="1">
                <a:solidFill>
                  <a:srgbClr val="000000"/>
                </a:solidFill>
                <a:latin typeface="Poppins" panose="00000500000000000000" pitchFamily="2" charset="0"/>
                <a:cs typeface="Poppins" panose="00000500000000000000" pitchFamily="2" charset="0"/>
                <a:sym typeface="Jenthill"/>
                <a:hlinkClick r:id="rId3" action="ppaction://hlinksldjump"/>
              </a:rPr>
              <a:t>scientifique</a:t>
            </a:r>
            <a:endParaRPr lang="en-US" sz="4400" dirty="0">
              <a:solidFill>
                <a:srgbClr val="000000"/>
              </a:solidFill>
              <a:latin typeface="Poppins" panose="00000500000000000000" pitchFamily="2" charset="0"/>
              <a:cs typeface="Poppins" panose="00000500000000000000" pitchFamily="2" charset="0"/>
              <a:sym typeface="Jenthill"/>
            </a:endParaRPr>
          </a:p>
        </p:txBody>
      </p:sp>
      <p:sp>
        <p:nvSpPr>
          <p:cNvPr id="5" name="TextBox 4">
            <a:extLst>
              <a:ext uri="{FF2B5EF4-FFF2-40B4-BE49-F238E27FC236}">
                <a16:creationId xmlns:a16="http://schemas.microsoft.com/office/drawing/2014/main" id="{DE796172-C4E6-440F-B2FE-E0D3FC875DCB}"/>
              </a:ext>
            </a:extLst>
          </p:cNvPr>
          <p:cNvSpPr txBox="1"/>
          <p:nvPr/>
        </p:nvSpPr>
        <p:spPr>
          <a:xfrm>
            <a:off x="381000" y="0"/>
            <a:ext cx="6934200" cy="2415661"/>
          </a:xfrm>
          <a:prstGeom prst="rect">
            <a:avLst/>
          </a:prstGeom>
        </p:spPr>
        <p:txBody>
          <a:bodyPr wrap="square" lIns="0" tIns="0" rIns="0" bIns="0" rtlCol="0" anchor="t">
            <a:spAutoFit/>
          </a:bodyPr>
          <a:lstStyle/>
          <a:p>
            <a:pPr algn="l">
              <a:lnSpc>
                <a:spcPts val="23100"/>
              </a:lnSpc>
            </a:pPr>
            <a:r>
              <a:rPr lang="en-US" sz="4400" dirty="0" err="1">
                <a:solidFill>
                  <a:srgbClr val="000000"/>
                </a:solidFill>
                <a:latin typeface="Poppins" panose="00000500000000000000" pitchFamily="2" charset="0"/>
                <a:ea typeface="Jenthill"/>
                <a:cs typeface="Poppins" panose="00000500000000000000" pitchFamily="2" charset="0"/>
                <a:sym typeface="Jenthill"/>
                <a:hlinkClick r:id="rId4" action="ppaction://hlinksldjump"/>
              </a:rPr>
              <a:t>Programmes</a:t>
            </a:r>
            <a:endParaRPr lang="en-US" sz="11500" dirty="0">
              <a:solidFill>
                <a:srgbClr val="000000"/>
              </a:solidFill>
              <a:latin typeface="Poppins" panose="00000500000000000000" pitchFamily="2" charset="0"/>
              <a:ea typeface="Jenthill"/>
              <a:cs typeface="Poppins" panose="00000500000000000000" pitchFamily="2" charset="0"/>
              <a:sym typeface="Jenthill"/>
            </a:endParaRPr>
          </a:p>
        </p:txBody>
      </p:sp>
      <p:sp>
        <p:nvSpPr>
          <p:cNvPr id="6" name="TextBox 4">
            <a:extLst>
              <a:ext uri="{FF2B5EF4-FFF2-40B4-BE49-F238E27FC236}">
                <a16:creationId xmlns:a16="http://schemas.microsoft.com/office/drawing/2014/main" id="{39FEF443-54D4-4666-9FAC-49A5C4C4B490}"/>
              </a:ext>
            </a:extLst>
          </p:cNvPr>
          <p:cNvSpPr txBox="1"/>
          <p:nvPr/>
        </p:nvSpPr>
        <p:spPr>
          <a:xfrm>
            <a:off x="5638800" y="647700"/>
            <a:ext cx="3657600" cy="2379754"/>
          </a:xfrm>
          <a:prstGeom prst="rect">
            <a:avLst/>
          </a:prstGeom>
        </p:spPr>
        <p:txBody>
          <a:bodyPr wrap="square" lIns="0" tIns="0" rIns="0" bIns="0" rtlCol="0" anchor="t">
            <a:spAutoFit/>
          </a:bodyPr>
          <a:lstStyle/>
          <a:p>
            <a:pPr algn="l">
              <a:lnSpc>
                <a:spcPts val="23100"/>
              </a:lnSpc>
            </a:pPr>
            <a:r>
              <a:rPr lang="en-US" sz="4400" dirty="0">
                <a:solidFill>
                  <a:srgbClr val="000000"/>
                </a:solidFill>
                <a:latin typeface="Poppins" panose="00000500000000000000" pitchFamily="2" charset="0"/>
                <a:cs typeface="Poppins" panose="00000500000000000000" pitchFamily="2" charset="0"/>
                <a:sym typeface="Jenthill"/>
                <a:hlinkClick r:id="rId5" action="ppaction://hlinksldjump"/>
              </a:rPr>
              <a:t>Corpus</a:t>
            </a:r>
            <a:endParaRPr lang="en-US" sz="4400" dirty="0">
              <a:solidFill>
                <a:srgbClr val="000000"/>
              </a:solidFill>
              <a:latin typeface="Poppins" panose="00000500000000000000" pitchFamily="2" charset="0"/>
              <a:cs typeface="Poppins" panose="00000500000000000000" pitchFamily="2" charset="0"/>
              <a:sym typeface="Jenthill"/>
            </a:endParaRPr>
          </a:p>
        </p:txBody>
      </p:sp>
      <p:sp>
        <p:nvSpPr>
          <p:cNvPr id="7" name="TextBox 4">
            <a:extLst>
              <a:ext uri="{FF2B5EF4-FFF2-40B4-BE49-F238E27FC236}">
                <a16:creationId xmlns:a16="http://schemas.microsoft.com/office/drawing/2014/main" id="{820CE08B-5771-45E6-AB1F-0AA0879296AB}"/>
              </a:ext>
            </a:extLst>
          </p:cNvPr>
          <p:cNvSpPr txBox="1"/>
          <p:nvPr/>
        </p:nvSpPr>
        <p:spPr>
          <a:xfrm>
            <a:off x="9067800" y="5829300"/>
            <a:ext cx="8915400" cy="2379754"/>
          </a:xfrm>
          <a:prstGeom prst="rect">
            <a:avLst/>
          </a:prstGeom>
        </p:spPr>
        <p:txBody>
          <a:bodyPr wrap="square" lIns="0" tIns="0" rIns="0" bIns="0" rtlCol="0" anchor="t">
            <a:spAutoFit/>
          </a:bodyPr>
          <a:lstStyle/>
          <a:p>
            <a:pPr algn="l">
              <a:lnSpc>
                <a:spcPts val="23100"/>
              </a:lnSpc>
            </a:pPr>
            <a:r>
              <a:rPr lang="fr-FR" sz="4400" dirty="0">
                <a:solidFill>
                  <a:srgbClr val="000000"/>
                </a:solidFill>
                <a:latin typeface="Poppins" panose="00000500000000000000" pitchFamily="2" charset="0"/>
                <a:cs typeface="Poppins" panose="00000500000000000000" pitchFamily="2" charset="0"/>
                <a:sym typeface="Jenthill"/>
                <a:hlinkClick r:id="rId6" action="ppaction://hlinksldjump"/>
              </a:rPr>
              <a:t>Temporalité et compréhension</a:t>
            </a:r>
            <a:endParaRPr lang="fr-FR" sz="4400" dirty="0">
              <a:solidFill>
                <a:srgbClr val="000000"/>
              </a:solidFill>
              <a:latin typeface="Poppins" panose="00000500000000000000" pitchFamily="2" charset="0"/>
              <a:cs typeface="Poppins" panose="00000500000000000000" pitchFamily="2" charset="0"/>
              <a:sym typeface="Jenthill"/>
            </a:endParaRPr>
          </a:p>
        </p:txBody>
      </p:sp>
      <p:sp>
        <p:nvSpPr>
          <p:cNvPr id="8" name="TextBox 4">
            <a:extLst>
              <a:ext uri="{FF2B5EF4-FFF2-40B4-BE49-F238E27FC236}">
                <a16:creationId xmlns:a16="http://schemas.microsoft.com/office/drawing/2014/main" id="{18907435-E6CC-47B5-8C73-F4F18D80A28D}"/>
              </a:ext>
            </a:extLst>
          </p:cNvPr>
          <p:cNvSpPr txBox="1"/>
          <p:nvPr/>
        </p:nvSpPr>
        <p:spPr>
          <a:xfrm>
            <a:off x="2057400" y="5295900"/>
            <a:ext cx="6477000" cy="2379754"/>
          </a:xfrm>
          <a:prstGeom prst="rect">
            <a:avLst/>
          </a:prstGeom>
        </p:spPr>
        <p:txBody>
          <a:bodyPr wrap="square" lIns="0" tIns="0" rIns="0" bIns="0" rtlCol="0" anchor="t">
            <a:spAutoFit/>
          </a:bodyPr>
          <a:lstStyle/>
          <a:p>
            <a:pPr algn="l">
              <a:lnSpc>
                <a:spcPts val="23100"/>
              </a:lnSpc>
            </a:pPr>
            <a:r>
              <a:rPr lang="en-US" sz="4400" dirty="0" err="1">
                <a:solidFill>
                  <a:srgbClr val="000000"/>
                </a:solidFill>
                <a:latin typeface="Poppins" panose="00000500000000000000" pitchFamily="2" charset="0"/>
                <a:cs typeface="Poppins" panose="00000500000000000000" pitchFamily="2" charset="0"/>
                <a:sym typeface="Jenthill"/>
                <a:hlinkClick r:id="rId7" action="ppaction://hlinksldjump"/>
              </a:rPr>
              <a:t>Activités</a:t>
            </a:r>
            <a:r>
              <a:rPr lang="en-US" sz="4400" dirty="0">
                <a:solidFill>
                  <a:srgbClr val="000000"/>
                </a:solidFill>
                <a:latin typeface="Poppins" panose="00000500000000000000" pitchFamily="2" charset="0"/>
                <a:cs typeface="Poppins" panose="00000500000000000000" pitchFamily="2" charset="0"/>
                <a:sym typeface="Jenthill"/>
                <a:hlinkClick r:id="rId7" action="ppaction://hlinksldjump"/>
              </a:rPr>
              <a:t> </a:t>
            </a:r>
            <a:r>
              <a:rPr lang="en-US" sz="4400" dirty="0" err="1">
                <a:solidFill>
                  <a:srgbClr val="000000"/>
                </a:solidFill>
                <a:latin typeface="Poppins" panose="00000500000000000000" pitchFamily="2" charset="0"/>
                <a:cs typeface="Poppins" panose="00000500000000000000" pitchFamily="2" charset="0"/>
                <a:sym typeface="Jenthill"/>
                <a:hlinkClick r:id="rId7" action="ppaction://hlinksldjump"/>
              </a:rPr>
              <a:t>en</a:t>
            </a:r>
            <a:r>
              <a:rPr lang="en-US" sz="4400" dirty="0">
                <a:solidFill>
                  <a:srgbClr val="000000"/>
                </a:solidFill>
                <a:latin typeface="Poppins" panose="00000500000000000000" pitchFamily="2" charset="0"/>
                <a:cs typeface="Poppins" panose="00000500000000000000" pitchFamily="2" charset="0"/>
                <a:sym typeface="Jenthill"/>
                <a:hlinkClick r:id="rId7" action="ppaction://hlinksldjump"/>
              </a:rPr>
              <a:t> formation</a:t>
            </a:r>
            <a:endParaRPr lang="en-US" sz="4400" dirty="0">
              <a:solidFill>
                <a:srgbClr val="000000"/>
              </a:solidFill>
              <a:latin typeface="Poppins" panose="00000500000000000000" pitchFamily="2" charset="0"/>
              <a:cs typeface="Poppins" panose="00000500000000000000" pitchFamily="2" charset="0"/>
              <a:sym typeface="Jenthill"/>
            </a:endParaRPr>
          </a:p>
        </p:txBody>
      </p:sp>
      <p:sp>
        <p:nvSpPr>
          <p:cNvPr id="9" name="TextBox 4">
            <a:extLst>
              <a:ext uri="{FF2B5EF4-FFF2-40B4-BE49-F238E27FC236}">
                <a16:creationId xmlns:a16="http://schemas.microsoft.com/office/drawing/2014/main" id="{AEA320F7-37C2-4369-822A-8B1D7A570E3C}"/>
              </a:ext>
            </a:extLst>
          </p:cNvPr>
          <p:cNvSpPr txBox="1"/>
          <p:nvPr/>
        </p:nvSpPr>
        <p:spPr>
          <a:xfrm>
            <a:off x="14249400" y="1562100"/>
            <a:ext cx="4343400" cy="2379754"/>
          </a:xfrm>
          <a:prstGeom prst="rect">
            <a:avLst/>
          </a:prstGeom>
        </p:spPr>
        <p:txBody>
          <a:bodyPr wrap="square" lIns="0" tIns="0" rIns="0" bIns="0" rtlCol="0" anchor="t">
            <a:spAutoFit/>
          </a:bodyPr>
          <a:lstStyle/>
          <a:p>
            <a:pPr algn="l">
              <a:lnSpc>
                <a:spcPts val="23100"/>
              </a:lnSpc>
            </a:pPr>
            <a:r>
              <a:rPr lang="en-US" sz="4400" dirty="0" err="1">
                <a:solidFill>
                  <a:srgbClr val="000000"/>
                </a:solidFill>
                <a:latin typeface="Poppins" panose="00000500000000000000" pitchFamily="2" charset="0"/>
                <a:cs typeface="Poppins" panose="00000500000000000000" pitchFamily="2" charset="0"/>
                <a:sym typeface="Jenthill"/>
                <a:hlinkClick r:id="rId8" action="ppaction://hlinksldjump"/>
              </a:rPr>
              <a:t>Bibliographie</a:t>
            </a:r>
            <a:r>
              <a:rPr lang="en-US" sz="4400" dirty="0">
                <a:solidFill>
                  <a:srgbClr val="000000"/>
                </a:solidFill>
                <a:latin typeface="Poppins" panose="00000500000000000000" pitchFamily="2" charset="0"/>
                <a:cs typeface="Poppins" panose="00000500000000000000" pitchFamily="2" charset="0"/>
                <a:sym typeface="Jenthill"/>
              </a:rPr>
              <a:t> </a:t>
            </a:r>
          </a:p>
        </p:txBody>
      </p:sp>
      <p:sp>
        <p:nvSpPr>
          <p:cNvPr id="10" name="TextBox 4">
            <a:extLst>
              <a:ext uri="{FF2B5EF4-FFF2-40B4-BE49-F238E27FC236}">
                <a16:creationId xmlns:a16="http://schemas.microsoft.com/office/drawing/2014/main" id="{A83A4A9E-B7EE-47E6-98B0-24C2F0272CD6}"/>
              </a:ext>
            </a:extLst>
          </p:cNvPr>
          <p:cNvSpPr txBox="1"/>
          <p:nvPr/>
        </p:nvSpPr>
        <p:spPr>
          <a:xfrm>
            <a:off x="533400" y="3162300"/>
            <a:ext cx="7696200" cy="2379754"/>
          </a:xfrm>
          <a:prstGeom prst="rect">
            <a:avLst/>
          </a:prstGeom>
        </p:spPr>
        <p:txBody>
          <a:bodyPr wrap="square" lIns="0" tIns="0" rIns="0" bIns="0" rtlCol="0" anchor="t">
            <a:spAutoFit/>
          </a:bodyPr>
          <a:lstStyle/>
          <a:p>
            <a:pPr algn="l">
              <a:lnSpc>
                <a:spcPts val="23100"/>
              </a:lnSpc>
            </a:pPr>
            <a:r>
              <a:rPr lang="en-US" sz="4400" dirty="0" err="1">
                <a:solidFill>
                  <a:srgbClr val="000000"/>
                </a:solidFill>
                <a:latin typeface="Poppins" panose="00000500000000000000" pitchFamily="2" charset="0"/>
                <a:cs typeface="Poppins" panose="00000500000000000000" pitchFamily="2" charset="0"/>
                <a:sym typeface="Jenthill"/>
                <a:hlinkClick r:id="rId9" action="ppaction://hlinksldjump"/>
              </a:rPr>
              <a:t>Scénarios</a:t>
            </a:r>
            <a:r>
              <a:rPr lang="en-US" sz="4400" dirty="0">
                <a:solidFill>
                  <a:srgbClr val="000000"/>
                </a:solidFill>
                <a:latin typeface="Poppins" panose="00000500000000000000" pitchFamily="2" charset="0"/>
                <a:cs typeface="Poppins" panose="00000500000000000000" pitchFamily="2" charset="0"/>
                <a:sym typeface="Jenthill"/>
                <a:hlinkClick r:id="rId9" action="ppaction://hlinksldjump"/>
              </a:rPr>
              <a:t> </a:t>
            </a:r>
            <a:r>
              <a:rPr lang="en-US" sz="4400" dirty="0" err="1">
                <a:solidFill>
                  <a:srgbClr val="000000"/>
                </a:solidFill>
                <a:latin typeface="Poppins" panose="00000500000000000000" pitchFamily="2" charset="0"/>
                <a:cs typeface="Poppins" panose="00000500000000000000" pitchFamily="2" charset="0"/>
                <a:sym typeface="Jenthill"/>
                <a:hlinkClick r:id="rId9" action="ppaction://hlinksldjump"/>
              </a:rPr>
              <a:t>pédagogiques</a:t>
            </a:r>
            <a:endParaRPr lang="en-US" sz="4400" dirty="0">
              <a:solidFill>
                <a:srgbClr val="000000"/>
              </a:solidFill>
              <a:latin typeface="Poppins" panose="00000500000000000000" pitchFamily="2" charset="0"/>
              <a:cs typeface="Poppins" panose="00000500000000000000" pitchFamily="2" charset="0"/>
              <a:sym typeface="Jenth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A0A0"/>
        </a:solidFill>
        <a:effectLst/>
      </p:bgPr>
    </p:bg>
    <p:spTree>
      <p:nvGrpSpPr>
        <p:cNvPr id="1" name=""/>
        <p:cNvGrpSpPr/>
        <p:nvPr/>
      </p:nvGrpSpPr>
      <p:grpSpPr>
        <a:xfrm>
          <a:off x="0" y="0"/>
          <a:ext cx="0" cy="0"/>
          <a:chOff x="0" y="0"/>
          <a:chExt cx="0" cy="0"/>
        </a:xfrm>
      </p:grpSpPr>
      <p:grpSp>
        <p:nvGrpSpPr>
          <p:cNvPr id="2" name="Group 2"/>
          <p:cNvGrpSpPr/>
          <p:nvPr/>
        </p:nvGrpSpPr>
        <p:grpSpPr>
          <a:xfrm>
            <a:off x="518985" y="353411"/>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220200" y="3238500"/>
            <a:ext cx="3890432" cy="6023220"/>
            <a:chOff x="0" y="0"/>
            <a:chExt cx="1024641" cy="1586362"/>
          </a:xfrm>
        </p:grpSpPr>
        <p:sp>
          <p:nvSpPr>
            <p:cNvPr id="6" name="Freeform 6"/>
            <p:cNvSpPr/>
            <p:nvPr/>
          </p:nvSpPr>
          <p:spPr>
            <a:xfrm>
              <a:off x="0" y="0"/>
              <a:ext cx="1024641" cy="1586362"/>
            </a:xfrm>
            <a:custGeom>
              <a:avLst/>
              <a:gdLst/>
              <a:ahLst/>
              <a:cxnLst/>
              <a:rect l="l" t="t" r="r" b="b"/>
              <a:pathLst>
                <a:path w="1024641" h="1586362">
                  <a:moveTo>
                    <a:pt x="0" y="0"/>
                  </a:moveTo>
                  <a:lnTo>
                    <a:pt x="1024641" y="0"/>
                  </a:lnTo>
                  <a:lnTo>
                    <a:pt x="1024641" y="1586362"/>
                  </a:lnTo>
                  <a:lnTo>
                    <a:pt x="0" y="1586362"/>
                  </a:lnTo>
                  <a:close/>
                </a:path>
              </a:pathLst>
            </a:custGeom>
            <a:solidFill>
              <a:srgbClr val="E7E7E7"/>
            </a:solidFill>
          </p:spPr>
          <p:txBody>
            <a:bodyPr/>
            <a:lstStyle/>
            <a:p>
              <a:endParaRPr lang="fr-FR" dirty="0"/>
            </a:p>
          </p:txBody>
        </p:sp>
        <p:sp>
          <p:nvSpPr>
            <p:cNvPr id="7" name="TextBox 7"/>
            <p:cNvSpPr txBox="1"/>
            <p:nvPr/>
          </p:nvSpPr>
          <p:spPr>
            <a:xfrm>
              <a:off x="0" y="-38100"/>
              <a:ext cx="1024641" cy="1624462"/>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9556831" y="3820497"/>
            <a:ext cx="3215579" cy="4796185"/>
          </a:xfrm>
          <a:prstGeom prst="rect">
            <a:avLst/>
          </a:prstGeom>
        </p:spPr>
        <p:txBody>
          <a:bodyPr lIns="0" tIns="0" rIns="0" bIns="0" rtlCol="0" anchor="t">
            <a:spAutoFit/>
          </a:bodyPr>
          <a:lstStyle/>
          <a:p>
            <a:pPr algn="l">
              <a:lnSpc>
                <a:spcPts val="3441"/>
              </a:lnSpc>
            </a:pPr>
            <a:r>
              <a:rPr lang="fr-FR" sz="2868" b="1" dirty="0">
                <a:solidFill>
                  <a:srgbClr val="000000"/>
                </a:solidFill>
                <a:latin typeface="Poppins Bold"/>
                <a:ea typeface="Poppins Bold"/>
                <a:cs typeface="Poppins Bold"/>
                <a:sym typeface="Poppins Bold"/>
              </a:rPr>
              <a:t>Chronologie et durées</a:t>
            </a: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2" action="ppaction://hlinksldjump"/>
              </a:rPr>
              <a:t>Du cycle 1 au cycle 4</a:t>
            </a: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3"/>
              </a:rPr>
              <a:t>Fiche formation chronologie</a:t>
            </a: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4"/>
              </a:rPr>
              <a:t>Fiche formation durée</a:t>
            </a: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p:txBody>
      </p:sp>
      <p:sp>
        <p:nvSpPr>
          <p:cNvPr id="9" name="TextBox 9"/>
          <p:cNvSpPr txBox="1"/>
          <p:nvPr/>
        </p:nvSpPr>
        <p:spPr>
          <a:xfrm>
            <a:off x="1028700" y="762000"/>
            <a:ext cx="16230600" cy="2141612"/>
          </a:xfrm>
          <a:prstGeom prst="rect">
            <a:avLst/>
          </a:prstGeom>
        </p:spPr>
        <p:txBody>
          <a:bodyPr lIns="0" tIns="0" rIns="0" bIns="0" rtlCol="0" anchor="t">
            <a:spAutoFit/>
          </a:bodyPr>
          <a:lstStyle/>
          <a:p>
            <a:pPr algn="l">
              <a:lnSpc>
                <a:spcPts val="16747"/>
              </a:lnSpc>
            </a:pPr>
            <a:r>
              <a:rPr lang="en-US" sz="11962" dirty="0" err="1">
                <a:solidFill>
                  <a:srgbClr val="000000"/>
                </a:solidFill>
                <a:latin typeface="Jenthill"/>
                <a:ea typeface="Jenthill"/>
                <a:cs typeface="Jenthill"/>
                <a:sym typeface="Jenthill"/>
              </a:rPr>
              <a:t>Éclairage</a:t>
            </a:r>
            <a:r>
              <a:rPr lang="en-US" sz="11962" dirty="0">
                <a:solidFill>
                  <a:srgbClr val="000000"/>
                </a:solidFill>
                <a:latin typeface="Jenthill"/>
                <a:ea typeface="Jenthill"/>
                <a:cs typeface="Jenthill"/>
                <a:sym typeface="Jenthill"/>
              </a:rPr>
              <a:t> </a:t>
            </a:r>
            <a:r>
              <a:rPr lang="en-US" sz="11962" dirty="0" err="1">
                <a:solidFill>
                  <a:srgbClr val="000000"/>
                </a:solidFill>
                <a:latin typeface="Jenthill"/>
                <a:ea typeface="Jenthill"/>
                <a:cs typeface="Jenthill"/>
                <a:sym typeface="Jenthill"/>
              </a:rPr>
              <a:t>scientifique</a:t>
            </a:r>
            <a:endParaRPr lang="en-US" sz="11962" dirty="0">
              <a:solidFill>
                <a:srgbClr val="000000"/>
              </a:solidFill>
              <a:latin typeface="Jenthill"/>
              <a:ea typeface="Jenthill"/>
              <a:cs typeface="Jenthill"/>
              <a:sym typeface="Jenthill"/>
            </a:endParaRPr>
          </a:p>
        </p:txBody>
      </p:sp>
      <p:grpSp>
        <p:nvGrpSpPr>
          <p:cNvPr id="10" name="Group 10"/>
          <p:cNvGrpSpPr/>
          <p:nvPr/>
        </p:nvGrpSpPr>
        <p:grpSpPr>
          <a:xfrm>
            <a:off x="914400" y="3238500"/>
            <a:ext cx="3890432" cy="6023220"/>
            <a:chOff x="0" y="0"/>
            <a:chExt cx="1024641" cy="1586362"/>
          </a:xfrm>
        </p:grpSpPr>
        <p:sp>
          <p:nvSpPr>
            <p:cNvPr id="11" name="Freeform 11"/>
            <p:cNvSpPr/>
            <p:nvPr/>
          </p:nvSpPr>
          <p:spPr>
            <a:xfrm>
              <a:off x="0" y="0"/>
              <a:ext cx="1024641" cy="1586362"/>
            </a:xfrm>
            <a:custGeom>
              <a:avLst/>
              <a:gdLst/>
              <a:ahLst/>
              <a:cxnLst/>
              <a:rect l="l" t="t" r="r" b="b"/>
              <a:pathLst>
                <a:path w="1024641" h="1586362">
                  <a:moveTo>
                    <a:pt x="0" y="0"/>
                  </a:moveTo>
                  <a:lnTo>
                    <a:pt x="1024641" y="0"/>
                  </a:lnTo>
                  <a:lnTo>
                    <a:pt x="1024641" y="1586362"/>
                  </a:lnTo>
                  <a:lnTo>
                    <a:pt x="0" y="1586362"/>
                  </a:lnTo>
                  <a:close/>
                </a:path>
              </a:pathLst>
            </a:custGeom>
            <a:solidFill>
              <a:srgbClr val="E7E7E7"/>
            </a:solidFill>
          </p:spPr>
        </p:sp>
        <p:sp>
          <p:nvSpPr>
            <p:cNvPr id="12" name="TextBox 12"/>
            <p:cNvSpPr txBox="1"/>
            <p:nvPr/>
          </p:nvSpPr>
          <p:spPr>
            <a:xfrm>
              <a:off x="0" y="-38100"/>
              <a:ext cx="1024641" cy="162446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5029200" y="3238500"/>
            <a:ext cx="3890432" cy="6023220"/>
            <a:chOff x="0" y="0"/>
            <a:chExt cx="1024641" cy="1586362"/>
          </a:xfrm>
        </p:grpSpPr>
        <p:sp>
          <p:nvSpPr>
            <p:cNvPr id="14" name="Freeform 14"/>
            <p:cNvSpPr/>
            <p:nvPr/>
          </p:nvSpPr>
          <p:spPr>
            <a:xfrm>
              <a:off x="0" y="0"/>
              <a:ext cx="1024641" cy="1586362"/>
            </a:xfrm>
            <a:custGeom>
              <a:avLst/>
              <a:gdLst/>
              <a:ahLst/>
              <a:cxnLst/>
              <a:rect l="l" t="t" r="r" b="b"/>
              <a:pathLst>
                <a:path w="1024641" h="1586362">
                  <a:moveTo>
                    <a:pt x="0" y="0"/>
                  </a:moveTo>
                  <a:lnTo>
                    <a:pt x="1024641" y="0"/>
                  </a:lnTo>
                  <a:lnTo>
                    <a:pt x="1024641" y="1586362"/>
                  </a:lnTo>
                  <a:lnTo>
                    <a:pt x="0" y="1586362"/>
                  </a:lnTo>
                  <a:close/>
                </a:path>
              </a:pathLst>
            </a:custGeom>
            <a:solidFill>
              <a:srgbClr val="E7E7E7"/>
            </a:solidFill>
          </p:spPr>
          <p:txBody>
            <a:bodyPr/>
            <a:lstStyle/>
            <a:p>
              <a:endParaRPr lang="fr-FR" dirty="0"/>
            </a:p>
          </p:txBody>
        </p:sp>
        <p:sp>
          <p:nvSpPr>
            <p:cNvPr id="15" name="TextBox 15"/>
            <p:cNvSpPr txBox="1"/>
            <p:nvPr/>
          </p:nvSpPr>
          <p:spPr>
            <a:xfrm>
              <a:off x="0" y="-38100"/>
              <a:ext cx="1024641" cy="1624462"/>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368868" y="3235080"/>
            <a:ext cx="3890432" cy="6023220"/>
            <a:chOff x="0" y="0"/>
            <a:chExt cx="1024641" cy="1586362"/>
          </a:xfrm>
        </p:grpSpPr>
        <p:sp>
          <p:nvSpPr>
            <p:cNvPr id="17" name="Freeform 17"/>
            <p:cNvSpPr/>
            <p:nvPr/>
          </p:nvSpPr>
          <p:spPr>
            <a:xfrm>
              <a:off x="0" y="0"/>
              <a:ext cx="1024641" cy="1586362"/>
            </a:xfrm>
            <a:custGeom>
              <a:avLst/>
              <a:gdLst/>
              <a:ahLst/>
              <a:cxnLst/>
              <a:rect l="l" t="t" r="r" b="b"/>
              <a:pathLst>
                <a:path w="1024641" h="1586362">
                  <a:moveTo>
                    <a:pt x="0" y="0"/>
                  </a:moveTo>
                  <a:lnTo>
                    <a:pt x="1024641" y="0"/>
                  </a:lnTo>
                  <a:lnTo>
                    <a:pt x="1024641" y="1586362"/>
                  </a:lnTo>
                  <a:lnTo>
                    <a:pt x="0" y="1586362"/>
                  </a:lnTo>
                  <a:close/>
                </a:path>
              </a:pathLst>
            </a:custGeom>
            <a:solidFill>
              <a:srgbClr val="E7E7E7"/>
            </a:solidFill>
          </p:spPr>
        </p:sp>
        <p:sp>
          <p:nvSpPr>
            <p:cNvPr id="18" name="TextBox 18"/>
            <p:cNvSpPr txBox="1"/>
            <p:nvPr/>
          </p:nvSpPr>
          <p:spPr>
            <a:xfrm>
              <a:off x="0" y="-38100"/>
              <a:ext cx="1024641" cy="1624462"/>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1251031" y="3820497"/>
            <a:ext cx="3215579" cy="3052118"/>
          </a:xfrm>
          <a:prstGeom prst="rect">
            <a:avLst/>
          </a:prstGeom>
        </p:spPr>
        <p:txBody>
          <a:bodyPr lIns="0" tIns="0" rIns="0" bIns="0" rtlCol="0" anchor="t">
            <a:spAutoFit/>
          </a:bodyPr>
          <a:lstStyle/>
          <a:p>
            <a:pPr algn="l">
              <a:lnSpc>
                <a:spcPts val="3441"/>
              </a:lnSpc>
            </a:pPr>
            <a:r>
              <a:rPr lang="fr-FR" sz="2868" b="1" dirty="0">
                <a:solidFill>
                  <a:srgbClr val="000000"/>
                </a:solidFill>
                <a:latin typeface="Poppins Bold"/>
                <a:ea typeface="Poppins Bold"/>
                <a:cs typeface="Poppins Bold"/>
                <a:sym typeface="Poppins Bold"/>
              </a:rPr>
              <a:t>Aborder la complexité temporelle</a:t>
            </a: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5" action="ppaction://hlinksldjump"/>
              </a:rPr>
              <a:t>Trois entrées à travailler en contexte</a:t>
            </a: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p:txBody>
      </p:sp>
      <p:sp>
        <p:nvSpPr>
          <p:cNvPr id="20" name="TextBox 20"/>
          <p:cNvSpPr txBox="1"/>
          <p:nvPr/>
        </p:nvSpPr>
        <p:spPr>
          <a:xfrm>
            <a:off x="5367423" y="3820497"/>
            <a:ext cx="3215579" cy="4360168"/>
          </a:xfrm>
          <a:prstGeom prst="rect">
            <a:avLst/>
          </a:prstGeom>
        </p:spPr>
        <p:txBody>
          <a:bodyPr lIns="0" tIns="0" rIns="0" bIns="0" rtlCol="0" anchor="t">
            <a:spAutoFit/>
          </a:bodyPr>
          <a:lstStyle/>
          <a:p>
            <a:pPr algn="l">
              <a:lnSpc>
                <a:spcPts val="3441"/>
              </a:lnSpc>
            </a:pPr>
            <a:r>
              <a:rPr lang="fr-FR" sz="2868" b="1" dirty="0">
                <a:solidFill>
                  <a:srgbClr val="000000"/>
                </a:solidFill>
                <a:latin typeface="Poppins Bold"/>
                <a:ea typeface="Poppins Bold"/>
                <a:cs typeface="Poppins Bold"/>
                <a:sym typeface="Poppins Bold"/>
              </a:rPr>
              <a:t>Ancrage énonciatif</a:t>
            </a: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6" action="ppaction://hlinksldjump"/>
              </a:rPr>
              <a:t>Les différents modes de racontage</a:t>
            </a: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7"/>
              </a:rPr>
              <a:t>Fiche formation</a:t>
            </a: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p:txBody>
      </p:sp>
      <p:sp>
        <p:nvSpPr>
          <p:cNvPr id="21" name="TextBox 21"/>
          <p:cNvSpPr txBox="1"/>
          <p:nvPr/>
        </p:nvSpPr>
        <p:spPr>
          <a:xfrm>
            <a:off x="13707090" y="3817077"/>
            <a:ext cx="3215579" cy="5232202"/>
          </a:xfrm>
          <a:prstGeom prst="rect">
            <a:avLst/>
          </a:prstGeom>
        </p:spPr>
        <p:txBody>
          <a:bodyPr lIns="0" tIns="0" rIns="0" bIns="0" rtlCol="0" anchor="t">
            <a:spAutoFit/>
          </a:bodyPr>
          <a:lstStyle/>
          <a:p>
            <a:pPr algn="l">
              <a:lnSpc>
                <a:spcPts val="3441"/>
              </a:lnSpc>
            </a:pPr>
            <a:r>
              <a:rPr lang="fr-FR" sz="2868" b="1" dirty="0">
                <a:solidFill>
                  <a:srgbClr val="000000"/>
                </a:solidFill>
                <a:latin typeface="Poppins Bold"/>
                <a:ea typeface="Poppins Bold"/>
                <a:cs typeface="Poppins Bold"/>
                <a:sym typeface="Poppins Bold"/>
              </a:rPr>
              <a:t>Représenter la simultanéité</a:t>
            </a: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a:p>
            <a:pPr>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8"/>
              </a:rPr>
              <a:t>Fiche formation</a:t>
            </a:r>
          </a:p>
          <a:p>
            <a:pPr>
              <a:lnSpc>
                <a:spcPts val="3441"/>
              </a:lnSpc>
            </a:pPr>
            <a:r>
              <a:rPr lang="fr-FR" sz="2868" dirty="0">
                <a:solidFill>
                  <a:srgbClr val="000000"/>
                </a:solidFill>
                <a:latin typeface="Poppins" panose="00000500000000000000" pitchFamily="2" charset="0"/>
                <a:ea typeface="Poppins Bold"/>
                <a:cs typeface="Poppins" panose="00000500000000000000" pitchFamily="2" charset="0"/>
                <a:sym typeface="Poppins Bold"/>
                <a:hlinkClick r:id="rId8"/>
              </a:rPr>
              <a:t>simultanéité</a:t>
            </a:r>
            <a:endParaRPr lang="fr-FR" sz="2868" dirty="0">
              <a:solidFill>
                <a:srgbClr val="000000"/>
              </a:solidFill>
              <a:latin typeface="Poppins" panose="00000500000000000000" pitchFamily="2" charset="0"/>
              <a:ea typeface="Poppins Bold"/>
              <a:cs typeface="Poppins" panose="00000500000000000000" pitchFamily="2" charset="0"/>
              <a:sym typeface="Poppins Bold"/>
            </a:endParaRPr>
          </a:p>
          <a:p>
            <a:pPr algn="l">
              <a:lnSpc>
                <a:spcPts val="3441"/>
              </a:lnSpc>
            </a:pPr>
            <a:endParaRPr lang="fr-FR" sz="2868" b="1" dirty="0">
              <a:solidFill>
                <a:srgbClr val="000000"/>
              </a:solidFill>
              <a:latin typeface="Poppins Bold"/>
              <a:ea typeface="Poppins Bold"/>
              <a:cs typeface="Poppins Bold"/>
              <a:sym typeface="Poppins Bold"/>
            </a:endParaRPr>
          </a:p>
        </p:txBody>
      </p:sp>
      <p:sp>
        <p:nvSpPr>
          <p:cNvPr id="26" name="Freeform 5">
            <a:hlinkClick r:id="rId9" action="ppaction://hlinksldjump"/>
            <a:extLst>
              <a:ext uri="{FF2B5EF4-FFF2-40B4-BE49-F238E27FC236}">
                <a16:creationId xmlns:a16="http://schemas.microsoft.com/office/drawing/2014/main" id="{99DD8BFB-D108-40E5-9900-E670C3E629AA}"/>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10"/>
            <a:stretch>
              <a:fillRect/>
            </a:stretch>
          </a:blipFill>
        </p:spPr>
      </p:sp>
      <p:sp>
        <p:nvSpPr>
          <p:cNvPr id="27" name="Rectangle : coins arrondis 26">
            <a:extLst>
              <a:ext uri="{FF2B5EF4-FFF2-40B4-BE49-F238E27FC236}">
                <a16:creationId xmlns:a16="http://schemas.microsoft.com/office/drawing/2014/main" id="{1256EDDE-AF3F-405D-9BD3-3ABF079A9423}"/>
              </a:ext>
            </a:extLst>
          </p:cNvPr>
          <p:cNvSpPr/>
          <p:nvPr/>
        </p:nvSpPr>
        <p:spPr>
          <a:xfrm>
            <a:off x="14325600" y="87249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9" action="ppaction://hlinksldjump"/>
              </a:rPr>
              <a:t>Retour</a:t>
            </a:r>
            <a:endParaRPr lang="fr-FR" sz="2800" dirty="0"/>
          </a:p>
        </p:txBody>
      </p:sp>
      <p:pic>
        <p:nvPicPr>
          <p:cNvPr id="35" name="Image 34">
            <a:hlinkClick r:id="rId11" action="ppaction://hlinksldjump"/>
            <a:extLst>
              <a:ext uri="{FF2B5EF4-FFF2-40B4-BE49-F238E27FC236}">
                <a16:creationId xmlns:a16="http://schemas.microsoft.com/office/drawing/2014/main" id="{BFBF2A72-6F29-476C-8E5D-0F3708C8F716}"/>
              </a:ext>
            </a:extLst>
          </p:cNvPr>
          <p:cNvPicPr>
            <a:picLocks noChangeAspect="1"/>
          </p:cNvPicPr>
          <p:nvPr/>
        </p:nvPicPr>
        <p:blipFill>
          <a:blip r:embed="rId12"/>
          <a:stretch>
            <a:fillRect/>
          </a:stretch>
        </p:blipFill>
        <p:spPr>
          <a:xfrm>
            <a:off x="13868400" y="4991100"/>
            <a:ext cx="2590800" cy="2147736"/>
          </a:xfrm>
          <a:prstGeom prst="rect">
            <a:avLst/>
          </a:prstGeom>
        </p:spPr>
      </p:pic>
      <p:sp>
        <p:nvSpPr>
          <p:cNvPr id="36" name="Freeform 5">
            <a:extLst>
              <a:ext uri="{FF2B5EF4-FFF2-40B4-BE49-F238E27FC236}">
                <a16:creationId xmlns:a16="http://schemas.microsoft.com/office/drawing/2014/main" id="{D73C1734-F3F8-4EAA-94E7-373AC5D67A21}"/>
              </a:ext>
            </a:extLst>
          </p:cNvPr>
          <p:cNvSpPr/>
          <p:nvPr/>
        </p:nvSpPr>
        <p:spPr>
          <a:xfrm>
            <a:off x="14401800" y="0"/>
            <a:ext cx="2789868" cy="2971800"/>
          </a:xfrm>
          <a:custGeom>
            <a:avLst/>
            <a:gdLst/>
            <a:ahLst/>
            <a:cxnLst/>
            <a:rect l="l" t="t" r="r" b="b"/>
            <a:pathLst>
              <a:path w="7176729" h="7644736">
                <a:moveTo>
                  <a:pt x="0" y="0"/>
                </a:moveTo>
                <a:lnTo>
                  <a:pt x="7176729" y="0"/>
                </a:lnTo>
                <a:lnTo>
                  <a:pt x="7176729" y="7644736"/>
                </a:lnTo>
                <a:lnTo>
                  <a:pt x="0" y="7644736"/>
                </a:lnTo>
                <a:lnTo>
                  <a:pt x="0" y="0"/>
                </a:lnTo>
                <a:close/>
              </a:path>
            </a:pathLst>
          </a:custGeom>
          <a:blipFill>
            <a:blip r:embed="rId13"/>
            <a:stretch>
              <a:fillRect l="-32059" r="-27522"/>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FA0A0"/>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txBody>
            <a:bodyPr/>
            <a:lstStyle/>
            <a:p>
              <a:endParaRPr lang="fr-FR" dirty="0"/>
            </a:p>
          </p:txBody>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26" name="Freeform 5">
            <a:hlinkClick r:id="rId2" action="ppaction://hlinksldjump"/>
            <a:extLst>
              <a:ext uri="{FF2B5EF4-FFF2-40B4-BE49-F238E27FC236}">
                <a16:creationId xmlns:a16="http://schemas.microsoft.com/office/drawing/2014/main" id="{99DD8BFB-D108-40E5-9900-E670C3E629AA}"/>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3"/>
            <a:stretch>
              <a:fillRect/>
            </a:stretch>
          </a:blipFill>
        </p:spPr>
      </p:sp>
      <p:sp>
        <p:nvSpPr>
          <p:cNvPr id="27" name="Rectangle : coins arrondis 26">
            <a:extLst>
              <a:ext uri="{FF2B5EF4-FFF2-40B4-BE49-F238E27FC236}">
                <a16:creationId xmlns:a16="http://schemas.microsoft.com/office/drawing/2014/main" id="{1256EDDE-AF3F-405D-9BD3-3ABF079A9423}"/>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4" action="ppaction://hlinksldjump"/>
              </a:rPr>
              <a:t>Retour</a:t>
            </a:r>
            <a:endParaRPr lang="fr-FR" sz="2800" dirty="0"/>
          </a:p>
        </p:txBody>
      </p:sp>
      <p:pic>
        <p:nvPicPr>
          <p:cNvPr id="30" name="Image 29">
            <a:extLst>
              <a:ext uri="{FF2B5EF4-FFF2-40B4-BE49-F238E27FC236}">
                <a16:creationId xmlns:a16="http://schemas.microsoft.com/office/drawing/2014/main" id="{F1F7062F-05B6-42E6-805B-59AA76CD2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495300"/>
            <a:ext cx="13106400" cy="9260363"/>
          </a:xfrm>
          <a:prstGeom prst="rect">
            <a:avLst/>
          </a:prstGeom>
        </p:spPr>
      </p:pic>
      <p:sp>
        <p:nvSpPr>
          <p:cNvPr id="31" name="Rectangle 30">
            <a:extLst>
              <a:ext uri="{FF2B5EF4-FFF2-40B4-BE49-F238E27FC236}">
                <a16:creationId xmlns:a16="http://schemas.microsoft.com/office/drawing/2014/main" id="{3B86E20F-DCCB-46C4-A849-60803808BAF2}"/>
              </a:ext>
            </a:extLst>
          </p:cNvPr>
          <p:cNvSpPr/>
          <p:nvPr/>
        </p:nvSpPr>
        <p:spPr>
          <a:xfrm>
            <a:off x="838200" y="9029700"/>
            <a:ext cx="6172200" cy="6858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Source : Patrice </a:t>
            </a:r>
            <a:r>
              <a:rPr lang="fr-FR" sz="2000" dirty="0" err="1"/>
              <a:t>Gourdet</a:t>
            </a:r>
            <a:r>
              <a:rPr lang="fr-FR" sz="2000" dirty="0"/>
              <a:t>, Retour sur la question des dimensions temporelles, GT MDL, 15 mars 2024</a:t>
            </a:r>
          </a:p>
        </p:txBody>
      </p:sp>
    </p:spTree>
    <p:extLst>
      <p:ext uri="{BB962C8B-B14F-4D97-AF65-F5344CB8AC3E}">
        <p14:creationId xmlns:p14="http://schemas.microsoft.com/office/powerpoint/2010/main" val="397022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FA0A0"/>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txBody>
            <a:bodyPr/>
            <a:lstStyle/>
            <a:p>
              <a:endParaRPr lang="fr-FR" dirty="0"/>
            </a:p>
          </p:txBody>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26" name="Freeform 5">
            <a:hlinkClick r:id="rId2" action="ppaction://hlinksldjump"/>
            <a:extLst>
              <a:ext uri="{FF2B5EF4-FFF2-40B4-BE49-F238E27FC236}">
                <a16:creationId xmlns:a16="http://schemas.microsoft.com/office/drawing/2014/main" id="{99DD8BFB-D108-40E5-9900-E670C3E629AA}"/>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3"/>
            <a:stretch>
              <a:fillRect/>
            </a:stretch>
          </a:blipFill>
        </p:spPr>
      </p:sp>
      <p:sp>
        <p:nvSpPr>
          <p:cNvPr id="27" name="Rectangle : coins arrondis 26">
            <a:extLst>
              <a:ext uri="{FF2B5EF4-FFF2-40B4-BE49-F238E27FC236}">
                <a16:creationId xmlns:a16="http://schemas.microsoft.com/office/drawing/2014/main" id="{1256EDDE-AF3F-405D-9BD3-3ABF079A9423}"/>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4" action="ppaction://hlinksldjump"/>
              </a:rPr>
              <a:t>Retour</a:t>
            </a:r>
            <a:endParaRPr lang="fr-FR" sz="2800" dirty="0"/>
          </a:p>
        </p:txBody>
      </p:sp>
      <p:pic>
        <p:nvPicPr>
          <p:cNvPr id="8" name="Image 7">
            <a:extLst>
              <a:ext uri="{FF2B5EF4-FFF2-40B4-BE49-F238E27FC236}">
                <a16:creationId xmlns:a16="http://schemas.microsoft.com/office/drawing/2014/main" id="{30641CB9-B0D1-4205-ADFB-E09B17ED75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71500"/>
            <a:ext cx="12954000" cy="9152684"/>
          </a:xfrm>
          <a:prstGeom prst="rect">
            <a:avLst/>
          </a:prstGeom>
        </p:spPr>
      </p:pic>
      <p:sp>
        <p:nvSpPr>
          <p:cNvPr id="12" name="Rectangle 11">
            <a:extLst>
              <a:ext uri="{FF2B5EF4-FFF2-40B4-BE49-F238E27FC236}">
                <a16:creationId xmlns:a16="http://schemas.microsoft.com/office/drawing/2014/main" id="{BF542F95-AB16-417A-80E0-A973B90A5E02}"/>
              </a:ext>
            </a:extLst>
          </p:cNvPr>
          <p:cNvSpPr/>
          <p:nvPr/>
        </p:nvSpPr>
        <p:spPr>
          <a:xfrm>
            <a:off x="838200" y="9029700"/>
            <a:ext cx="6172200" cy="6858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Source : Patrice </a:t>
            </a:r>
            <a:r>
              <a:rPr lang="fr-FR" sz="2000" dirty="0" err="1"/>
              <a:t>Gourdet</a:t>
            </a:r>
            <a:r>
              <a:rPr lang="fr-FR" sz="2000" dirty="0"/>
              <a:t>, Retour sur la question des dimensions temporelles, GT MDL, 15 mars 2024</a:t>
            </a:r>
          </a:p>
        </p:txBody>
      </p:sp>
    </p:spTree>
    <p:extLst>
      <p:ext uri="{BB962C8B-B14F-4D97-AF65-F5344CB8AC3E}">
        <p14:creationId xmlns:p14="http://schemas.microsoft.com/office/powerpoint/2010/main" val="44783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FA0A0"/>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txBody>
            <a:bodyPr/>
            <a:lstStyle/>
            <a:p>
              <a:endParaRPr lang="fr-FR" dirty="0"/>
            </a:p>
          </p:txBody>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26" name="Freeform 5">
            <a:hlinkClick r:id="rId2" action="ppaction://hlinksldjump"/>
            <a:extLst>
              <a:ext uri="{FF2B5EF4-FFF2-40B4-BE49-F238E27FC236}">
                <a16:creationId xmlns:a16="http://schemas.microsoft.com/office/drawing/2014/main" id="{99DD8BFB-D108-40E5-9900-E670C3E629AA}"/>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3"/>
            <a:stretch>
              <a:fillRect/>
            </a:stretch>
          </a:blipFill>
        </p:spPr>
      </p:sp>
      <p:sp>
        <p:nvSpPr>
          <p:cNvPr id="27" name="Rectangle : coins arrondis 26">
            <a:extLst>
              <a:ext uri="{FF2B5EF4-FFF2-40B4-BE49-F238E27FC236}">
                <a16:creationId xmlns:a16="http://schemas.microsoft.com/office/drawing/2014/main" id="{1256EDDE-AF3F-405D-9BD3-3ABF079A9423}"/>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4" action="ppaction://hlinksldjump"/>
              </a:rPr>
              <a:t>Retour</a:t>
            </a:r>
            <a:endParaRPr lang="fr-FR" sz="2800" dirty="0"/>
          </a:p>
        </p:txBody>
      </p:sp>
      <p:pic>
        <p:nvPicPr>
          <p:cNvPr id="6" name="Image 5">
            <a:extLst>
              <a:ext uri="{FF2B5EF4-FFF2-40B4-BE49-F238E27FC236}">
                <a16:creationId xmlns:a16="http://schemas.microsoft.com/office/drawing/2014/main" id="{BB1661E4-72F9-47E6-95D6-FEE164359081}"/>
              </a:ext>
            </a:extLst>
          </p:cNvPr>
          <p:cNvPicPr>
            <a:picLocks noChangeAspect="1"/>
          </p:cNvPicPr>
          <p:nvPr/>
        </p:nvPicPr>
        <p:blipFill>
          <a:blip r:embed="rId5"/>
          <a:stretch>
            <a:fillRect/>
          </a:stretch>
        </p:blipFill>
        <p:spPr>
          <a:xfrm>
            <a:off x="2514600" y="571500"/>
            <a:ext cx="12344400" cy="8484218"/>
          </a:xfrm>
          <a:prstGeom prst="rect">
            <a:avLst/>
          </a:prstGeom>
        </p:spPr>
      </p:pic>
      <p:sp>
        <p:nvSpPr>
          <p:cNvPr id="10" name="Rectangle 9">
            <a:extLst>
              <a:ext uri="{FF2B5EF4-FFF2-40B4-BE49-F238E27FC236}">
                <a16:creationId xmlns:a16="http://schemas.microsoft.com/office/drawing/2014/main" id="{9C72660D-FD6D-4A77-B41F-0FC72D775B9F}"/>
              </a:ext>
            </a:extLst>
          </p:cNvPr>
          <p:cNvSpPr/>
          <p:nvPr/>
        </p:nvSpPr>
        <p:spPr>
          <a:xfrm>
            <a:off x="838200" y="9029700"/>
            <a:ext cx="6172200" cy="6858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Source : Patrice </a:t>
            </a:r>
            <a:r>
              <a:rPr lang="fr-FR" sz="2000" dirty="0" err="1"/>
              <a:t>Gourdet</a:t>
            </a:r>
            <a:r>
              <a:rPr lang="fr-FR" sz="2000" dirty="0"/>
              <a:t>, Retour sur la question des dimensions temporelles, GT MDL, 15 mars 2024</a:t>
            </a:r>
          </a:p>
        </p:txBody>
      </p:sp>
    </p:spTree>
    <p:extLst>
      <p:ext uri="{BB962C8B-B14F-4D97-AF65-F5344CB8AC3E}">
        <p14:creationId xmlns:p14="http://schemas.microsoft.com/office/powerpoint/2010/main" val="1912483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A0A0"/>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txBody>
            <a:bodyPr/>
            <a:lstStyle/>
            <a:p>
              <a:endParaRPr lang="fr-FR" dirty="0"/>
            </a:p>
          </p:txBody>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26" name="Freeform 5">
            <a:hlinkClick r:id="rId3" action="ppaction://hlinksldjump"/>
            <a:extLst>
              <a:ext uri="{FF2B5EF4-FFF2-40B4-BE49-F238E27FC236}">
                <a16:creationId xmlns:a16="http://schemas.microsoft.com/office/drawing/2014/main" id="{99DD8BFB-D108-40E5-9900-E670C3E629AA}"/>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4"/>
            <a:stretch>
              <a:fillRect/>
            </a:stretch>
          </a:blipFill>
        </p:spPr>
      </p:sp>
      <p:sp>
        <p:nvSpPr>
          <p:cNvPr id="27" name="Rectangle : coins arrondis 26">
            <a:extLst>
              <a:ext uri="{FF2B5EF4-FFF2-40B4-BE49-F238E27FC236}">
                <a16:creationId xmlns:a16="http://schemas.microsoft.com/office/drawing/2014/main" id="{1256EDDE-AF3F-405D-9BD3-3ABF079A9423}"/>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5" action="ppaction://hlinksldjump"/>
              </a:rPr>
              <a:t>Retour</a:t>
            </a:r>
            <a:endParaRPr lang="fr-FR" sz="2800" dirty="0"/>
          </a:p>
        </p:txBody>
      </p:sp>
      <p:graphicFrame>
        <p:nvGraphicFramePr>
          <p:cNvPr id="35" name="Tableau 5">
            <a:extLst>
              <a:ext uri="{FF2B5EF4-FFF2-40B4-BE49-F238E27FC236}">
                <a16:creationId xmlns:a16="http://schemas.microsoft.com/office/drawing/2014/main" id="{7D3D1193-A71C-4DB6-AFB8-0CCFC8606E62}"/>
              </a:ext>
            </a:extLst>
          </p:cNvPr>
          <p:cNvGraphicFramePr/>
          <p:nvPr>
            <p:extLst>
              <p:ext uri="{D42A27DB-BD31-4B8C-83A1-F6EECF244321}">
                <p14:modId xmlns:p14="http://schemas.microsoft.com/office/powerpoint/2010/main" val="1937726382"/>
              </p:ext>
            </p:extLst>
          </p:nvPr>
        </p:nvGraphicFramePr>
        <p:xfrm>
          <a:off x="1752600" y="2476500"/>
          <a:ext cx="13411200" cy="7239000"/>
        </p:xfrm>
        <a:graphic>
          <a:graphicData uri="http://schemas.openxmlformats.org/drawingml/2006/table">
            <a:tbl>
              <a:tblPr firstRow="1"/>
              <a:tblGrid>
                <a:gridCol w="3595301">
                  <a:extLst>
                    <a:ext uri="{9D8B030D-6E8A-4147-A177-3AD203B41FA5}">
                      <a16:colId xmlns:a16="http://schemas.microsoft.com/office/drawing/2014/main" val="20000"/>
                    </a:ext>
                  </a:extLst>
                </a:gridCol>
                <a:gridCol w="9815899">
                  <a:extLst>
                    <a:ext uri="{9D8B030D-6E8A-4147-A177-3AD203B41FA5}">
                      <a16:colId xmlns:a16="http://schemas.microsoft.com/office/drawing/2014/main" val="20001"/>
                    </a:ext>
                  </a:extLst>
                </a:gridCol>
              </a:tblGrid>
              <a:tr h="681146">
                <a:tc gridSpan="2">
                  <a:txBody>
                    <a:bodyPr/>
                    <a:lstStyle/>
                    <a:p>
                      <a:pPr algn="ctr" defTabSz="457200">
                        <a:defRPr sz="1800" b="0">
                          <a:solidFill>
                            <a:srgbClr val="000000"/>
                          </a:solidFill>
                        </a:defRPr>
                      </a:pPr>
                      <a:r>
                        <a:rPr sz="2800" b="1">
                          <a:latin typeface="+mj-lt"/>
                          <a:ea typeface="+mj-ea"/>
                          <a:cs typeface="+mj-cs"/>
                          <a:sym typeface="Calibri"/>
                        </a:rPr>
                        <a:t>Coïncidence entre deux points ou deux segments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fr-FR"/>
                    </a:p>
                  </a:txBody>
                  <a:tcPr/>
                </a:tc>
                <a:extLst>
                  <a:ext uri="{0D108BD9-81ED-4DB2-BD59-A6C34878D82A}">
                    <a16:rowId xmlns:a16="http://schemas.microsoft.com/office/drawing/2014/main" val="10000"/>
                  </a:ext>
                </a:extLst>
              </a:tr>
              <a:tr h="1275386">
                <a:tc>
                  <a:txBody>
                    <a:bodyPr/>
                    <a:lstStyle/>
                    <a:p>
                      <a:pPr algn="l" defTabSz="457200">
                        <a:defRPr sz="1800"/>
                      </a:pPr>
                      <a:endParaRPr sz="2000"/>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defRPr sz="1800"/>
                      </a:pPr>
                      <a:r>
                        <a:rPr sz="2400" dirty="0"/>
                        <a:t>Sur le feu </a:t>
                      </a:r>
                      <a:r>
                        <a:rPr sz="2400" b="1" dirty="0" err="1">
                          <a:solidFill>
                            <a:srgbClr val="7BA946"/>
                          </a:solidFill>
                        </a:rPr>
                        <a:t>l’eau</a:t>
                      </a:r>
                      <a:r>
                        <a:rPr sz="2400" b="1" dirty="0">
                          <a:solidFill>
                            <a:srgbClr val="7BA946"/>
                          </a:solidFill>
                        </a:rPr>
                        <a:t> </a:t>
                      </a:r>
                      <a:r>
                        <a:rPr sz="2400" b="1" dirty="0" err="1">
                          <a:solidFill>
                            <a:srgbClr val="7BA946"/>
                          </a:solidFill>
                        </a:rPr>
                        <a:t>bouillonne</a:t>
                      </a:r>
                      <a:r>
                        <a:rPr sz="2400" dirty="0"/>
                        <a:t>, dans la </a:t>
                      </a:r>
                      <a:r>
                        <a:rPr sz="2400" dirty="0" err="1"/>
                        <a:t>cheminée</a:t>
                      </a:r>
                      <a:r>
                        <a:rPr sz="2400" dirty="0"/>
                        <a:t> </a:t>
                      </a:r>
                      <a:r>
                        <a:rPr sz="2400" b="1" dirty="0">
                          <a:solidFill>
                            <a:srgbClr val="19AAC9"/>
                          </a:solidFill>
                        </a:rPr>
                        <a:t>le </a:t>
                      </a:r>
                      <a:r>
                        <a:rPr sz="2400" b="1" dirty="0" err="1">
                          <a:solidFill>
                            <a:srgbClr val="19AAC9"/>
                          </a:solidFill>
                        </a:rPr>
                        <a:t>loup</a:t>
                      </a:r>
                      <a:r>
                        <a:rPr sz="2400" b="1" dirty="0">
                          <a:solidFill>
                            <a:srgbClr val="19AAC9"/>
                          </a:solidFill>
                        </a:rPr>
                        <a:t> </a:t>
                      </a:r>
                      <a:r>
                        <a:rPr sz="2400" b="1" dirty="0" err="1">
                          <a:solidFill>
                            <a:srgbClr val="19AAC9"/>
                          </a:solidFill>
                        </a:rPr>
                        <a:t>grogne</a:t>
                      </a:r>
                      <a:r>
                        <a:rPr sz="2400" dirty="0"/>
                        <a:t>,</a:t>
                      </a:r>
                    </a:p>
                    <a:p>
                      <a:pPr algn="l" defTabSz="457200">
                        <a:defRPr sz="1800"/>
                      </a:pPr>
                      <a:r>
                        <a:rPr sz="2400" dirty="0"/>
                        <a:t>son </a:t>
                      </a:r>
                      <a:r>
                        <a:rPr sz="2400" dirty="0" err="1"/>
                        <a:t>ventre</a:t>
                      </a:r>
                      <a:r>
                        <a:rPr sz="2400" dirty="0"/>
                        <a:t> </a:t>
                      </a:r>
                      <a:r>
                        <a:rPr sz="2400" dirty="0" err="1"/>
                        <a:t>est</a:t>
                      </a:r>
                      <a:r>
                        <a:rPr sz="2400" dirty="0"/>
                        <a:t> </a:t>
                      </a:r>
                      <a:r>
                        <a:rPr sz="2400" dirty="0" err="1"/>
                        <a:t>coincé</a:t>
                      </a:r>
                      <a:r>
                        <a:rPr sz="2400" dirty="0"/>
                        <a: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1153283">
                <a:tc>
                  <a:txBody>
                    <a:bodyPr/>
                    <a:lstStyle/>
                    <a:p>
                      <a:pPr algn="l" defTabSz="457200">
                        <a:defRPr sz="1800"/>
                      </a:pPr>
                      <a:endParaRPr sz="2000" dirty="0"/>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defRPr sz="1800"/>
                      </a:pPr>
                      <a:r>
                        <a:rPr sz="2800" i="1" dirty="0">
                          <a:solidFill>
                            <a:srgbClr val="7BA946"/>
                          </a:solidFill>
                          <a:latin typeface="+mj-lt"/>
                          <a:ea typeface="+mj-ea"/>
                          <a:cs typeface="+mj-cs"/>
                          <a:sym typeface="Calibri"/>
                        </a:rPr>
                        <a:t>Le petit </a:t>
                      </a:r>
                      <a:r>
                        <a:rPr sz="2800" i="1" dirty="0" err="1">
                          <a:solidFill>
                            <a:srgbClr val="7BA946"/>
                          </a:solidFill>
                          <a:latin typeface="+mj-lt"/>
                          <a:ea typeface="+mj-ea"/>
                          <a:cs typeface="+mj-cs"/>
                          <a:sym typeface="Calibri"/>
                        </a:rPr>
                        <a:t>cochon</a:t>
                      </a:r>
                      <a:r>
                        <a:rPr sz="2800" i="1" dirty="0">
                          <a:solidFill>
                            <a:srgbClr val="7BA946"/>
                          </a:solidFill>
                          <a:latin typeface="+mj-lt"/>
                          <a:ea typeface="+mj-ea"/>
                          <a:cs typeface="+mj-cs"/>
                          <a:sym typeface="Calibri"/>
                        </a:rPr>
                        <a:t> </a:t>
                      </a:r>
                      <a:r>
                        <a:rPr sz="2800" i="1" dirty="0" err="1">
                          <a:solidFill>
                            <a:srgbClr val="7BA946"/>
                          </a:solidFill>
                          <a:latin typeface="+mj-lt"/>
                          <a:ea typeface="+mj-ea"/>
                          <a:cs typeface="+mj-cs"/>
                          <a:sym typeface="Calibri"/>
                        </a:rPr>
                        <a:t>est</a:t>
                      </a:r>
                      <a:r>
                        <a:rPr sz="2800" i="1" dirty="0">
                          <a:solidFill>
                            <a:srgbClr val="7BA946"/>
                          </a:solidFill>
                          <a:latin typeface="+mj-lt"/>
                          <a:ea typeface="+mj-ea"/>
                          <a:cs typeface="+mj-cs"/>
                          <a:sym typeface="Calibri"/>
                        </a:rPr>
                        <a:t> parti chez son </a:t>
                      </a:r>
                      <a:r>
                        <a:rPr sz="2800" i="1" dirty="0">
                          <a:solidFill>
                            <a:srgbClr val="7BA946"/>
                          </a:solidFill>
                          <a:latin typeface="Calibri (En tête)"/>
                          <a:ea typeface="+mj-ea"/>
                          <a:cs typeface="+mj-cs"/>
                          <a:sym typeface="Calibri"/>
                        </a:rPr>
                        <a:t>frère</a:t>
                      </a:r>
                      <a:r>
                        <a:rPr sz="3200" i="1" dirty="0">
                          <a:solidFill>
                            <a:srgbClr val="7BA946"/>
                          </a:solidFill>
                          <a:latin typeface="Calibri (En tête)"/>
                          <a:ea typeface="+mj-ea"/>
                          <a:cs typeface="+mj-cs"/>
                          <a:sym typeface="Calibri"/>
                        </a:rPr>
                        <a:t> </a:t>
                      </a:r>
                      <a:r>
                        <a:rPr sz="2800" b="0" i="1" kern="1200" dirty="0">
                          <a:solidFill>
                            <a:srgbClr val="19AAC9"/>
                          </a:solidFill>
                          <a:latin typeface="Calibri (En tête)"/>
                          <a:ea typeface="+mn-ea"/>
                          <a:cs typeface="+mn-cs"/>
                          <a:sym typeface="Calibri"/>
                        </a:rPr>
                        <a:t>au moment </a:t>
                      </a:r>
                      <a:r>
                        <a:rPr sz="2800" b="0" i="1" kern="1200" dirty="0" err="1">
                          <a:solidFill>
                            <a:srgbClr val="19AAC9"/>
                          </a:solidFill>
                          <a:latin typeface="Calibri (En tête)"/>
                          <a:ea typeface="+mn-ea"/>
                          <a:cs typeface="+mn-cs"/>
                          <a:sym typeface="Calibri"/>
                        </a:rPr>
                        <a:t>où</a:t>
                      </a:r>
                      <a:r>
                        <a:rPr sz="2800" b="0" i="1" kern="1200" dirty="0">
                          <a:solidFill>
                            <a:srgbClr val="19AAC9"/>
                          </a:solidFill>
                          <a:latin typeface="Calibri (En tête)"/>
                          <a:ea typeface="+mn-ea"/>
                          <a:cs typeface="+mn-cs"/>
                          <a:sym typeface="Calibri"/>
                        </a:rPr>
                        <a:t> </a:t>
                      </a:r>
                      <a:r>
                        <a:rPr sz="2800" b="0" i="1" kern="1200" dirty="0" err="1">
                          <a:solidFill>
                            <a:srgbClr val="19AAC9"/>
                          </a:solidFill>
                          <a:latin typeface="Calibri (En tête)"/>
                          <a:ea typeface="+mn-ea"/>
                          <a:cs typeface="+mn-cs"/>
                          <a:sym typeface="Calibri"/>
                        </a:rPr>
                        <a:t>sa</a:t>
                      </a:r>
                      <a:r>
                        <a:rPr sz="2800" b="0" i="1" kern="1200" dirty="0">
                          <a:solidFill>
                            <a:srgbClr val="19AAC9"/>
                          </a:solidFill>
                          <a:latin typeface="Calibri (En tête)"/>
                          <a:ea typeface="+mn-ea"/>
                          <a:cs typeface="+mn-cs"/>
                          <a:sym typeface="Calibri"/>
                        </a:rPr>
                        <a:t> </a:t>
                      </a:r>
                      <a:r>
                        <a:rPr sz="2800" b="0" i="1" kern="1200" dirty="0" err="1">
                          <a:solidFill>
                            <a:srgbClr val="19AAC9"/>
                          </a:solidFill>
                          <a:latin typeface="Calibri (En tête)"/>
                          <a:ea typeface="+mn-ea"/>
                          <a:cs typeface="+mn-cs"/>
                          <a:sym typeface="Calibri"/>
                        </a:rPr>
                        <a:t>maison</a:t>
                      </a:r>
                      <a:r>
                        <a:rPr sz="2800" b="0" i="1" kern="1200" dirty="0">
                          <a:solidFill>
                            <a:srgbClr val="19AAC9"/>
                          </a:solidFill>
                          <a:latin typeface="Calibri (En tête)"/>
                          <a:ea typeface="+mn-ea"/>
                          <a:cs typeface="+mn-cs"/>
                          <a:sym typeface="Calibri"/>
                        </a:rPr>
                        <a:t> </a:t>
                      </a:r>
                      <a:r>
                        <a:rPr sz="2800" b="0" i="1" kern="1200" dirty="0" err="1">
                          <a:solidFill>
                            <a:srgbClr val="19AAC9"/>
                          </a:solidFill>
                          <a:latin typeface="Calibri (En tête)"/>
                          <a:ea typeface="+mn-ea"/>
                          <a:cs typeface="+mn-cs"/>
                          <a:sym typeface="Calibri"/>
                        </a:rPr>
                        <a:t>s’est</a:t>
                      </a:r>
                      <a:r>
                        <a:rPr sz="2800" b="0" i="1" kern="1200" dirty="0">
                          <a:solidFill>
                            <a:srgbClr val="19AAC9"/>
                          </a:solidFill>
                          <a:latin typeface="Calibri (En tête)"/>
                          <a:ea typeface="+mn-ea"/>
                          <a:cs typeface="+mn-cs"/>
                          <a:sym typeface="Calibri"/>
                        </a:rPr>
                        <a:t> </a:t>
                      </a:r>
                      <a:r>
                        <a:rPr sz="2800" b="0" i="1" kern="1200" dirty="0" err="1">
                          <a:solidFill>
                            <a:srgbClr val="19AAC9"/>
                          </a:solidFill>
                          <a:latin typeface="Calibri (En tête)"/>
                          <a:ea typeface="+mn-ea"/>
                          <a:cs typeface="+mn-cs"/>
                          <a:sym typeface="Calibri"/>
                        </a:rPr>
                        <a:t>envolée</a:t>
                      </a:r>
                      <a:r>
                        <a:rPr sz="3200" b="0" i="1" dirty="0">
                          <a:solidFill>
                            <a:srgbClr val="7BA946"/>
                          </a:solidFill>
                          <a:latin typeface="Calibri (En tête)"/>
                          <a:ea typeface="+mj-ea"/>
                          <a:cs typeface="+mj-cs"/>
                          <a:sym typeface="Calibri"/>
                        </a:rPr>
                        <a:t>.</a:t>
                      </a:r>
                      <a:endParaRPr sz="2800" b="0" i="1" dirty="0">
                        <a:solidFill>
                          <a:srgbClr val="7BA946"/>
                        </a:solidFill>
                        <a:latin typeface="Calibri (En tête)"/>
                        <a:ea typeface="+mj-ea"/>
                        <a:cs typeface="+mj-cs"/>
                        <a:sym typeface="Calibri"/>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576641">
                <a:tc gridSpan="2">
                  <a:txBody>
                    <a:bodyPr/>
                    <a:lstStyle/>
                    <a:p>
                      <a:pPr algn="ctr" defTabSz="457200">
                        <a:defRPr sz="1800"/>
                      </a:pPr>
                      <a:r>
                        <a:rPr sz="2800" b="1" dirty="0">
                          <a:latin typeface="+mj-lt"/>
                          <a:ea typeface="+mj-ea"/>
                          <a:cs typeface="+mj-cs"/>
                          <a:sym typeface="Calibri"/>
                        </a:rPr>
                        <a:t>Inclusion entre un point et un segment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fr-FR"/>
                    </a:p>
                  </a:txBody>
                  <a:tcPr/>
                </a:tc>
                <a:extLst>
                  <a:ext uri="{0D108BD9-81ED-4DB2-BD59-A6C34878D82A}">
                    <a16:rowId xmlns:a16="http://schemas.microsoft.com/office/drawing/2014/main" val="10003"/>
                  </a:ext>
                </a:extLst>
              </a:tr>
              <a:tr h="1275386">
                <a:tc>
                  <a:txBody>
                    <a:bodyPr/>
                    <a:lstStyle/>
                    <a:p>
                      <a:pPr algn="l" defTabSz="457200">
                        <a:defRPr sz="1800"/>
                      </a:pPr>
                      <a:endParaRPr sz="2000"/>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defRPr sz="2000"/>
                      </a:pPr>
                      <a:r>
                        <a:rPr sz="2800"/>
                        <a:t>La marmite </a:t>
                      </a:r>
                      <a:r>
                        <a:rPr sz="2800" b="1">
                          <a:solidFill>
                            <a:srgbClr val="7BA946"/>
                          </a:solidFill>
                        </a:rPr>
                        <a:t>bouillonnait</a:t>
                      </a:r>
                      <a:r>
                        <a:rPr sz="2800"/>
                        <a:t> quand une énorme masse noire </a:t>
                      </a:r>
                      <a:r>
                        <a:rPr sz="2800" b="1">
                          <a:solidFill>
                            <a:srgbClr val="19AAC9"/>
                          </a:solidFill>
                        </a:rPr>
                        <a:t>s’abattit</a:t>
                      </a:r>
                      <a:r>
                        <a:rPr sz="2800"/>
                        <a:t> dans une gerbe d’étincelles et de cris.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576641">
                <a:tc gridSpan="2">
                  <a:txBody>
                    <a:bodyPr/>
                    <a:lstStyle/>
                    <a:p>
                      <a:pPr algn="ctr" defTabSz="457200">
                        <a:defRPr sz="1800"/>
                      </a:pPr>
                      <a:r>
                        <a:rPr sz="2800" b="1">
                          <a:latin typeface="+mj-lt"/>
                          <a:ea typeface="+mj-ea"/>
                          <a:cs typeface="+mj-cs"/>
                          <a:sym typeface="Calibri"/>
                        </a:rPr>
                        <a:t>Relation de chevauchement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xBody>
                    <a:bodyPr/>
                    <a:lstStyle/>
                    <a:p>
                      <a:endParaRPr lang="fr-FR"/>
                    </a:p>
                  </a:txBody>
                  <a:tcPr/>
                </a:tc>
                <a:extLst>
                  <a:ext uri="{0D108BD9-81ED-4DB2-BD59-A6C34878D82A}">
                    <a16:rowId xmlns:a16="http://schemas.microsoft.com/office/drawing/2014/main" val="10005"/>
                  </a:ext>
                </a:extLst>
              </a:tr>
              <a:tr h="1700517">
                <a:tc>
                  <a:txBody>
                    <a:bodyPr/>
                    <a:lstStyle/>
                    <a:p>
                      <a:pPr algn="l" defTabSz="457200">
                        <a:defRPr sz="1800"/>
                      </a:pPr>
                      <a:endParaRPr sz="2000"/>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defRPr sz="2000" i="1">
                          <a:latin typeface="+mj-lt"/>
                          <a:ea typeface="+mj-ea"/>
                          <a:cs typeface="+mj-cs"/>
                          <a:sym typeface="Calibri"/>
                        </a:defRPr>
                      </a:pPr>
                      <a:r>
                        <a:rPr sz="2800" dirty="0"/>
                        <a:t>Pendant que le </a:t>
                      </a:r>
                      <a:r>
                        <a:rPr sz="2800" dirty="0" err="1"/>
                        <a:t>troisième</a:t>
                      </a:r>
                      <a:r>
                        <a:rPr sz="2800" dirty="0"/>
                        <a:t> petit </a:t>
                      </a:r>
                      <a:r>
                        <a:rPr sz="2800" dirty="0" err="1"/>
                        <a:t>cochon</a:t>
                      </a:r>
                      <a:r>
                        <a:rPr sz="2800" dirty="0"/>
                        <a:t> </a:t>
                      </a:r>
                      <a:r>
                        <a:rPr sz="2800" b="1" dirty="0" err="1">
                          <a:solidFill>
                            <a:srgbClr val="7BA946"/>
                          </a:solidFill>
                        </a:rPr>
                        <a:t>terminait</a:t>
                      </a:r>
                      <a:r>
                        <a:rPr sz="2800" dirty="0"/>
                        <a:t> </a:t>
                      </a:r>
                      <a:r>
                        <a:rPr sz="2800" dirty="0" err="1"/>
                        <a:t>sa</a:t>
                      </a:r>
                      <a:r>
                        <a:rPr sz="2800" dirty="0"/>
                        <a:t> </a:t>
                      </a:r>
                      <a:r>
                        <a:rPr sz="2800" dirty="0" err="1"/>
                        <a:t>maison</a:t>
                      </a:r>
                      <a:r>
                        <a:rPr sz="2800" dirty="0"/>
                        <a:t>, </a:t>
                      </a:r>
                      <a:r>
                        <a:rPr sz="2800" dirty="0" err="1"/>
                        <a:t>ses</a:t>
                      </a:r>
                      <a:r>
                        <a:rPr sz="2800" dirty="0"/>
                        <a:t> deux frères </a:t>
                      </a:r>
                      <a:r>
                        <a:rPr sz="2800" b="1" dirty="0" err="1">
                          <a:solidFill>
                            <a:srgbClr val="00B0F0"/>
                          </a:solidFill>
                        </a:rPr>
                        <a:t>s’amusaient</a:t>
                      </a:r>
                      <a:r>
                        <a:rPr sz="2800" dirty="0"/>
                        <a:t> déjà.</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bl>
          </a:graphicData>
        </a:graphic>
      </p:graphicFrame>
      <p:grpSp>
        <p:nvGrpSpPr>
          <p:cNvPr id="36" name="Groupe 7">
            <a:extLst>
              <a:ext uri="{FF2B5EF4-FFF2-40B4-BE49-F238E27FC236}">
                <a16:creationId xmlns:a16="http://schemas.microsoft.com/office/drawing/2014/main" id="{5AFD5B41-0AA1-4A35-8665-997F8664E891}"/>
              </a:ext>
            </a:extLst>
          </p:cNvPr>
          <p:cNvGrpSpPr/>
          <p:nvPr/>
        </p:nvGrpSpPr>
        <p:grpSpPr>
          <a:xfrm>
            <a:off x="2209800" y="3467100"/>
            <a:ext cx="2743200" cy="609600"/>
            <a:chOff x="0" y="0"/>
            <a:chExt cx="1761827" cy="288032"/>
          </a:xfrm>
        </p:grpSpPr>
        <p:sp>
          <p:nvSpPr>
            <p:cNvPr id="37" name="Rectangle 6">
              <a:extLst>
                <a:ext uri="{FF2B5EF4-FFF2-40B4-BE49-F238E27FC236}">
                  <a16:creationId xmlns:a16="http://schemas.microsoft.com/office/drawing/2014/main" id="{B965F51D-88A9-48A0-B74A-F92577400F15}"/>
                </a:ext>
              </a:extLst>
            </p:cNvPr>
            <p:cNvSpPr/>
            <p:nvPr/>
          </p:nvSpPr>
          <p:spPr>
            <a:xfrm>
              <a:off x="1" y="-1"/>
              <a:ext cx="1761827" cy="144018"/>
            </a:xfrm>
            <a:prstGeom prst="rect">
              <a:avLst/>
            </a:prstGeom>
            <a:solidFill>
              <a:srgbClr val="7BA94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8" name="Rectangle 40">
              <a:extLst>
                <a:ext uri="{FF2B5EF4-FFF2-40B4-BE49-F238E27FC236}">
                  <a16:creationId xmlns:a16="http://schemas.microsoft.com/office/drawing/2014/main" id="{99D93F82-5C03-41E5-886D-AB699CDA5E76}"/>
                </a:ext>
              </a:extLst>
            </p:cNvPr>
            <p:cNvSpPr/>
            <p:nvPr/>
          </p:nvSpPr>
          <p:spPr>
            <a:xfrm>
              <a:off x="0" y="144016"/>
              <a:ext cx="1761827" cy="144017"/>
            </a:xfrm>
            <a:prstGeom prst="rect">
              <a:avLst/>
            </a:prstGeom>
            <a:solidFill>
              <a:srgbClr val="19AAC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39" name="Groupe 8">
            <a:extLst>
              <a:ext uri="{FF2B5EF4-FFF2-40B4-BE49-F238E27FC236}">
                <a16:creationId xmlns:a16="http://schemas.microsoft.com/office/drawing/2014/main" id="{4E0806CB-0CC5-4313-A5B0-9C1E86BE1D6F}"/>
              </a:ext>
            </a:extLst>
          </p:cNvPr>
          <p:cNvGrpSpPr/>
          <p:nvPr/>
        </p:nvGrpSpPr>
        <p:grpSpPr>
          <a:xfrm>
            <a:off x="3124200" y="4686300"/>
            <a:ext cx="304800" cy="685800"/>
            <a:chOff x="0" y="0"/>
            <a:chExt cx="109434" cy="288032"/>
          </a:xfrm>
        </p:grpSpPr>
        <p:sp>
          <p:nvSpPr>
            <p:cNvPr id="40" name="Rectangle 41">
              <a:extLst>
                <a:ext uri="{FF2B5EF4-FFF2-40B4-BE49-F238E27FC236}">
                  <a16:creationId xmlns:a16="http://schemas.microsoft.com/office/drawing/2014/main" id="{20B93F95-EBE2-441D-96F2-7739B6501359}"/>
                </a:ext>
              </a:extLst>
            </p:cNvPr>
            <p:cNvSpPr/>
            <p:nvPr/>
          </p:nvSpPr>
          <p:spPr>
            <a:xfrm>
              <a:off x="-1" y="144016"/>
              <a:ext cx="107475" cy="144017"/>
            </a:xfrm>
            <a:prstGeom prst="rect">
              <a:avLst/>
            </a:prstGeom>
            <a:solidFill>
              <a:srgbClr val="00B0F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1" name="Rectangle 42">
              <a:extLst>
                <a:ext uri="{FF2B5EF4-FFF2-40B4-BE49-F238E27FC236}">
                  <a16:creationId xmlns:a16="http://schemas.microsoft.com/office/drawing/2014/main" id="{854340AE-121E-4D35-A97B-22C023967F05}"/>
                </a:ext>
              </a:extLst>
            </p:cNvPr>
            <p:cNvSpPr/>
            <p:nvPr/>
          </p:nvSpPr>
          <p:spPr>
            <a:xfrm>
              <a:off x="-1" y="-1"/>
              <a:ext cx="109436" cy="144018"/>
            </a:xfrm>
            <a:prstGeom prst="rect">
              <a:avLst/>
            </a:pr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2" name="Groupe 13">
            <a:extLst>
              <a:ext uri="{FF2B5EF4-FFF2-40B4-BE49-F238E27FC236}">
                <a16:creationId xmlns:a16="http://schemas.microsoft.com/office/drawing/2014/main" id="{CD642C2E-06CD-4F73-95BB-624C10ADA256}"/>
              </a:ext>
            </a:extLst>
          </p:cNvPr>
          <p:cNvGrpSpPr/>
          <p:nvPr/>
        </p:nvGrpSpPr>
        <p:grpSpPr>
          <a:xfrm>
            <a:off x="2362200" y="6515100"/>
            <a:ext cx="2209800" cy="587164"/>
            <a:chOff x="0" y="0"/>
            <a:chExt cx="1761826" cy="282362"/>
          </a:xfrm>
        </p:grpSpPr>
        <p:sp>
          <p:nvSpPr>
            <p:cNvPr id="43" name="Rectangle 43">
              <a:extLst>
                <a:ext uri="{FF2B5EF4-FFF2-40B4-BE49-F238E27FC236}">
                  <a16:creationId xmlns:a16="http://schemas.microsoft.com/office/drawing/2014/main" id="{80FEE296-FAEA-4EC7-878E-A470BD4D25D3}"/>
                </a:ext>
              </a:extLst>
            </p:cNvPr>
            <p:cNvSpPr/>
            <p:nvPr/>
          </p:nvSpPr>
          <p:spPr>
            <a:xfrm>
              <a:off x="0" y="138347"/>
              <a:ext cx="1761827" cy="144016"/>
            </a:xfrm>
            <a:prstGeom prst="rect">
              <a:avLst/>
            </a:prstGeom>
            <a:solidFill>
              <a:srgbClr val="7BA94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4" name="Rectangle 44">
              <a:extLst>
                <a:ext uri="{FF2B5EF4-FFF2-40B4-BE49-F238E27FC236}">
                  <a16:creationId xmlns:a16="http://schemas.microsoft.com/office/drawing/2014/main" id="{5EE2D725-84DD-4409-AAFD-4948EC3BBAB9}"/>
                </a:ext>
              </a:extLst>
            </p:cNvPr>
            <p:cNvSpPr/>
            <p:nvPr/>
          </p:nvSpPr>
          <p:spPr>
            <a:xfrm flipH="1">
              <a:off x="1509287" y="0"/>
              <a:ext cx="156089" cy="138348"/>
            </a:xfrm>
            <a:prstGeom prst="rect">
              <a:avLst/>
            </a:prstGeom>
            <a:solidFill>
              <a:srgbClr val="00B0F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45" name="Groupe 50">
            <a:extLst>
              <a:ext uri="{FF2B5EF4-FFF2-40B4-BE49-F238E27FC236}">
                <a16:creationId xmlns:a16="http://schemas.microsoft.com/office/drawing/2014/main" id="{96447502-120E-49E7-B698-12A81FD3E94E}"/>
              </a:ext>
            </a:extLst>
          </p:cNvPr>
          <p:cNvGrpSpPr/>
          <p:nvPr/>
        </p:nvGrpSpPr>
        <p:grpSpPr>
          <a:xfrm>
            <a:off x="2362200" y="8420100"/>
            <a:ext cx="2590800" cy="609600"/>
            <a:chOff x="0" y="0"/>
            <a:chExt cx="1673543" cy="288032"/>
          </a:xfrm>
        </p:grpSpPr>
        <p:sp>
          <p:nvSpPr>
            <p:cNvPr id="46" name="Rectangle 47">
              <a:extLst>
                <a:ext uri="{FF2B5EF4-FFF2-40B4-BE49-F238E27FC236}">
                  <a16:creationId xmlns:a16="http://schemas.microsoft.com/office/drawing/2014/main" id="{2A35EC34-8D7B-415C-B9E2-A940B1923F83}"/>
                </a:ext>
              </a:extLst>
            </p:cNvPr>
            <p:cNvSpPr/>
            <p:nvPr/>
          </p:nvSpPr>
          <p:spPr>
            <a:xfrm>
              <a:off x="0" y="-1"/>
              <a:ext cx="990348" cy="144018"/>
            </a:xfrm>
            <a:prstGeom prst="rect">
              <a:avLst/>
            </a:prstGeom>
            <a:solidFill>
              <a:srgbClr val="7BA94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7" name="Rectangle 48">
              <a:extLst>
                <a:ext uri="{FF2B5EF4-FFF2-40B4-BE49-F238E27FC236}">
                  <a16:creationId xmlns:a16="http://schemas.microsoft.com/office/drawing/2014/main" id="{23BEF62B-64DB-4A54-909C-40B093AED6AD}"/>
                </a:ext>
              </a:extLst>
            </p:cNvPr>
            <p:cNvSpPr/>
            <p:nvPr/>
          </p:nvSpPr>
          <p:spPr>
            <a:xfrm>
              <a:off x="567599" y="144016"/>
              <a:ext cx="1105945" cy="144017"/>
            </a:xfrm>
            <a:prstGeom prst="rect">
              <a:avLst/>
            </a:prstGeom>
            <a:solidFill>
              <a:srgbClr val="00B0F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48" name="Espace réservé du contenu 2">
            <a:extLst>
              <a:ext uri="{FF2B5EF4-FFF2-40B4-BE49-F238E27FC236}">
                <a16:creationId xmlns:a16="http://schemas.microsoft.com/office/drawing/2014/main" id="{E8C766D1-0570-4A59-B8BA-C607FCC909E3}"/>
              </a:ext>
            </a:extLst>
          </p:cNvPr>
          <p:cNvSpPr txBox="1">
            <a:spLocks/>
          </p:cNvSpPr>
          <p:nvPr/>
        </p:nvSpPr>
        <p:spPr>
          <a:xfrm>
            <a:off x="9982200" y="1714500"/>
            <a:ext cx="73152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14279" defTabSz="443484">
              <a:lnSpc>
                <a:spcPct val="90000"/>
              </a:lnSpc>
              <a:spcBef>
                <a:spcPts val="500"/>
              </a:spcBef>
              <a:buFont typeface="Wingdings 2"/>
              <a:buNone/>
              <a:defRPr sz="1940">
                <a:solidFill>
                  <a:srgbClr val="000000"/>
                </a:solidFill>
              </a:defRPr>
            </a:pPr>
            <a:r>
              <a:rPr lang="fr-FR" sz="2400" dirty="0">
                <a:solidFill>
                  <a:srgbClr val="000000"/>
                </a:solidFill>
              </a:rPr>
              <a:t>Relations entre deux procès simultanés (</a:t>
            </a:r>
            <a:r>
              <a:rPr lang="fr-FR" sz="2400" dirty="0" err="1">
                <a:solidFill>
                  <a:srgbClr val="000000"/>
                </a:solidFill>
              </a:rPr>
              <a:t>Schwer</a:t>
            </a:r>
            <a:r>
              <a:rPr lang="fr-FR" sz="2400" dirty="0">
                <a:solidFill>
                  <a:srgbClr val="000000"/>
                </a:solidFill>
              </a:rPr>
              <a:t>, 2009)</a:t>
            </a:r>
          </a:p>
        </p:txBody>
      </p:sp>
      <p:sp>
        <p:nvSpPr>
          <p:cNvPr id="49" name="TextBox 7">
            <a:extLst>
              <a:ext uri="{FF2B5EF4-FFF2-40B4-BE49-F238E27FC236}">
                <a16:creationId xmlns:a16="http://schemas.microsoft.com/office/drawing/2014/main" id="{B0D26016-E892-46A0-ADE0-3E1B989138CD}"/>
              </a:ext>
            </a:extLst>
          </p:cNvPr>
          <p:cNvSpPr txBox="1"/>
          <p:nvPr/>
        </p:nvSpPr>
        <p:spPr>
          <a:xfrm>
            <a:off x="990600" y="266700"/>
            <a:ext cx="16230600" cy="1837041"/>
          </a:xfrm>
          <a:prstGeom prst="rect">
            <a:avLst/>
          </a:prstGeom>
        </p:spPr>
        <p:txBody>
          <a:bodyPr lIns="0" tIns="0" rIns="0" bIns="0" rtlCol="0" anchor="t">
            <a:spAutoFit/>
          </a:bodyPr>
          <a:lstStyle/>
          <a:p>
            <a:pPr algn="l">
              <a:lnSpc>
                <a:spcPts val="16747"/>
              </a:lnSpc>
            </a:pPr>
            <a:r>
              <a:rPr lang="fr-FR" sz="6000" dirty="0">
                <a:solidFill>
                  <a:srgbClr val="000000"/>
                </a:solidFill>
                <a:latin typeface="Jenthill"/>
                <a:ea typeface="Jenthill"/>
                <a:cs typeface="Jenthill"/>
                <a:sym typeface="Jenthill"/>
              </a:rPr>
              <a:t>Représenter la simultanéité</a:t>
            </a:r>
          </a:p>
        </p:txBody>
      </p:sp>
      <p:sp>
        <p:nvSpPr>
          <p:cNvPr id="50" name="Rectangle 49">
            <a:extLst>
              <a:ext uri="{FF2B5EF4-FFF2-40B4-BE49-F238E27FC236}">
                <a16:creationId xmlns:a16="http://schemas.microsoft.com/office/drawing/2014/main" id="{5546DDA7-CF5A-4E13-B1E9-134680B1D9F2}"/>
              </a:ext>
            </a:extLst>
          </p:cNvPr>
          <p:cNvSpPr/>
          <p:nvPr/>
        </p:nvSpPr>
        <p:spPr>
          <a:xfrm>
            <a:off x="609600" y="9334500"/>
            <a:ext cx="10287000" cy="6858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Source : Solveig LEPOIRE-DUC, Adeline CHAILLY</a:t>
            </a:r>
          </a:p>
          <a:p>
            <a:pPr algn="ctr"/>
            <a:r>
              <a:rPr lang="fr-FR" sz="2000" dirty="0"/>
              <a:t>Comprendre et exprimer le temps avec la littérature de jeunesse, GT MDL, Janvier 2026 </a:t>
            </a:r>
          </a:p>
        </p:txBody>
      </p:sp>
    </p:spTree>
    <p:extLst>
      <p:ext uri="{BB962C8B-B14F-4D97-AF65-F5344CB8AC3E}">
        <p14:creationId xmlns:p14="http://schemas.microsoft.com/office/powerpoint/2010/main" val="3340020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85800" y="266700"/>
            <a:ext cx="16230600" cy="1837041"/>
          </a:xfrm>
          <a:prstGeom prst="rect">
            <a:avLst/>
          </a:prstGeom>
        </p:spPr>
        <p:txBody>
          <a:bodyPr lIns="0" tIns="0" rIns="0" bIns="0" rtlCol="0" anchor="t">
            <a:spAutoFit/>
          </a:bodyPr>
          <a:lstStyle/>
          <a:p>
            <a:pPr algn="l">
              <a:lnSpc>
                <a:spcPts val="16747"/>
              </a:lnSpc>
            </a:pPr>
            <a:r>
              <a:rPr lang="fr-FR" sz="6000" dirty="0">
                <a:solidFill>
                  <a:srgbClr val="000000"/>
                </a:solidFill>
                <a:latin typeface="Jenthill"/>
                <a:ea typeface="Jenthill"/>
                <a:cs typeface="Jenthill"/>
                <a:sym typeface="Jenthill"/>
              </a:rPr>
              <a:t>Temporalité et compréhension</a:t>
            </a:r>
          </a:p>
        </p:txBody>
      </p:sp>
      <p:sp>
        <p:nvSpPr>
          <p:cNvPr id="9" name="Rectangle : coins arrondis 8">
            <a:extLst>
              <a:ext uri="{FF2B5EF4-FFF2-40B4-BE49-F238E27FC236}">
                <a16:creationId xmlns:a16="http://schemas.microsoft.com/office/drawing/2014/main" id="{F8D91E95-3574-48FA-B278-3B24163E6BB0}"/>
              </a:ext>
            </a:extLst>
          </p:cNvPr>
          <p:cNvSpPr/>
          <p:nvPr/>
        </p:nvSpPr>
        <p:spPr>
          <a:xfrm>
            <a:off x="15925800" y="88011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2" action="ppaction://hlinksldjump"/>
              </a:rPr>
              <a:t>Retour</a:t>
            </a:r>
            <a:endParaRPr lang="fr-FR" sz="2800" dirty="0"/>
          </a:p>
        </p:txBody>
      </p:sp>
      <p:pic>
        <p:nvPicPr>
          <p:cNvPr id="6" name="Image 5">
            <a:extLst>
              <a:ext uri="{FF2B5EF4-FFF2-40B4-BE49-F238E27FC236}">
                <a16:creationId xmlns:a16="http://schemas.microsoft.com/office/drawing/2014/main" id="{8F9ECB46-8B80-4E26-BA34-E4CA6726D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019300"/>
            <a:ext cx="11009971" cy="8257478"/>
          </a:xfrm>
          <a:prstGeom prst="rect">
            <a:avLst/>
          </a:prstGeom>
        </p:spPr>
      </p:pic>
      <p:sp>
        <p:nvSpPr>
          <p:cNvPr id="10" name="Rectangle 9">
            <a:extLst>
              <a:ext uri="{FF2B5EF4-FFF2-40B4-BE49-F238E27FC236}">
                <a16:creationId xmlns:a16="http://schemas.microsoft.com/office/drawing/2014/main" id="{2241A5A9-2D47-4C42-93C3-1859D57F5815}"/>
              </a:ext>
            </a:extLst>
          </p:cNvPr>
          <p:cNvSpPr/>
          <p:nvPr/>
        </p:nvSpPr>
        <p:spPr>
          <a:xfrm>
            <a:off x="14097000" y="571500"/>
            <a:ext cx="3505200" cy="22860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Source : Marie-France Bishop, Didactique de la compréhension et questions de temporalité dans les textes narratifs, GT MDL, 20 mars 2026</a:t>
            </a:r>
          </a:p>
        </p:txBody>
      </p:sp>
      <p:sp>
        <p:nvSpPr>
          <p:cNvPr id="12" name="Flèche : droite 11">
            <a:extLst>
              <a:ext uri="{FF2B5EF4-FFF2-40B4-BE49-F238E27FC236}">
                <a16:creationId xmlns:a16="http://schemas.microsoft.com/office/drawing/2014/main" id="{A4A40265-703A-4D3F-AE22-EDA21554F013}"/>
              </a:ext>
            </a:extLst>
          </p:cNvPr>
          <p:cNvSpPr/>
          <p:nvPr/>
        </p:nvSpPr>
        <p:spPr>
          <a:xfrm>
            <a:off x="15925800" y="7734300"/>
            <a:ext cx="1676400" cy="914400"/>
          </a:xfrm>
          <a:prstGeom prst="right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hlinkClick r:id="rId4" action="ppaction://hlinksldjump"/>
              </a:rPr>
              <a:t>Suite</a:t>
            </a:r>
            <a:endParaRPr lang="fr-FR"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85800" y="266700"/>
            <a:ext cx="16230600" cy="1837041"/>
          </a:xfrm>
          <a:prstGeom prst="rect">
            <a:avLst/>
          </a:prstGeom>
        </p:spPr>
        <p:txBody>
          <a:bodyPr lIns="0" tIns="0" rIns="0" bIns="0" rtlCol="0" anchor="t">
            <a:spAutoFit/>
          </a:bodyPr>
          <a:lstStyle/>
          <a:p>
            <a:pPr algn="l">
              <a:lnSpc>
                <a:spcPts val="16747"/>
              </a:lnSpc>
            </a:pPr>
            <a:r>
              <a:rPr lang="fr-FR" sz="6000" dirty="0">
                <a:solidFill>
                  <a:srgbClr val="000000"/>
                </a:solidFill>
                <a:latin typeface="Jenthill"/>
                <a:ea typeface="Jenthill"/>
                <a:cs typeface="Jenthill"/>
                <a:sym typeface="Jenthill"/>
              </a:rPr>
              <a:t>Temporalité et compréhension 2</a:t>
            </a:r>
          </a:p>
        </p:txBody>
      </p:sp>
      <p:sp>
        <p:nvSpPr>
          <p:cNvPr id="10" name="Rectangle 9">
            <a:extLst>
              <a:ext uri="{FF2B5EF4-FFF2-40B4-BE49-F238E27FC236}">
                <a16:creationId xmlns:a16="http://schemas.microsoft.com/office/drawing/2014/main" id="{2241A5A9-2D47-4C42-93C3-1859D57F5815}"/>
              </a:ext>
            </a:extLst>
          </p:cNvPr>
          <p:cNvSpPr/>
          <p:nvPr/>
        </p:nvSpPr>
        <p:spPr>
          <a:xfrm>
            <a:off x="14097000" y="571500"/>
            <a:ext cx="3505200" cy="22860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Source : Marie-France Bishop, Didactique de la compréhension et questions de temporalité dans les textes narratifs, GT MDL, 20 mars 2026</a:t>
            </a:r>
          </a:p>
        </p:txBody>
      </p:sp>
      <p:sp>
        <p:nvSpPr>
          <p:cNvPr id="11" name="Freeform 5">
            <a:hlinkClick r:id="rId3" action="ppaction://hlinksldjump"/>
            <a:extLst>
              <a:ext uri="{FF2B5EF4-FFF2-40B4-BE49-F238E27FC236}">
                <a16:creationId xmlns:a16="http://schemas.microsoft.com/office/drawing/2014/main" id="{819F7255-D5D3-42F9-90AC-5937F516A559}"/>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4"/>
            <a:stretch>
              <a:fillRect/>
            </a:stretch>
          </a:blipFill>
        </p:spPr>
      </p:sp>
      <p:sp>
        <p:nvSpPr>
          <p:cNvPr id="13" name="Rectangle : coins arrondis 12">
            <a:extLst>
              <a:ext uri="{FF2B5EF4-FFF2-40B4-BE49-F238E27FC236}">
                <a16:creationId xmlns:a16="http://schemas.microsoft.com/office/drawing/2014/main" id="{00D97C3C-E326-4CB9-BD8A-B2DD688CA647}"/>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5" action="ppaction://hlinksldjump"/>
              </a:rPr>
              <a:t>Retour</a:t>
            </a:r>
            <a:endParaRPr lang="fr-FR" sz="2800" dirty="0"/>
          </a:p>
        </p:txBody>
      </p:sp>
      <p:pic>
        <p:nvPicPr>
          <p:cNvPr id="8" name="Image 7">
            <a:extLst>
              <a:ext uri="{FF2B5EF4-FFF2-40B4-BE49-F238E27FC236}">
                <a16:creationId xmlns:a16="http://schemas.microsoft.com/office/drawing/2014/main" id="{387BD4BE-7312-49D0-A3FD-35000F4DEE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2400300"/>
            <a:ext cx="10744200" cy="8058150"/>
          </a:xfrm>
          <a:prstGeom prst="rect">
            <a:avLst/>
          </a:prstGeom>
        </p:spPr>
      </p:pic>
    </p:spTree>
    <p:extLst>
      <p:ext uri="{BB962C8B-B14F-4D97-AF65-F5344CB8AC3E}">
        <p14:creationId xmlns:p14="http://schemas.microsoft.com/office/powerpoint/2010/main" val="735526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txBody>
            <a:bodyPr/>
            <a:lstStyle/>
            <a:p>
              <a:endParaRPr lang="fr-FR" dirty="0"/>
            </a:p>
          </p:txBody>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18985" y="3750942"/>
            <a:ext cx="8162870" cy="6071134"/>
          </a:xfrm>
          <a:custGeom>
            <a:avLst/>
            <a:gdLst/>
            <a:ahLst/>
            <a:cxnLst/>
            <a:rect l="l" t="t" r="r" b="b"/>
            <a:pathLst>
              <a:path w="8162870" h="6071134">
                <a:moveTo>
                  <a:pt x="0" y="0"/>
                </a:moveTo>
                <a:lnTo>
                  <a:pt x="8162869" y="0"/>
                </a:lnTo>
                <a:lnTo>
                  <a:pt x="8162869" y="6071135"/>
                </a:lnTo>
                <a:lnTo>
                  <a:pt x="0" y="6071135"/>
                </a:lnTo>
                <a:lnTo>
                  <a:pt x="0" y="0"/>
                </a:lnTo>
                <a:close/>
              </a:path>
            </a:pathLst>
          </a:custGeom>
          <a:blipFill>
            <a:blip r:embed="rId2"/>
            <a:stretch>
              <a:fillRect/>
            </a:stretch>
          </a:blipFill>
        </p:spPr>
      </p:sp>
      <p:sp>
        <p:nvSpPr>
          <p:cNvPr id="7" name="TextBox 7"/>
          <p:cNvSpPr txBox="1"/>
          <p:nvPr/>
        </p:nvSpPr>
        <p:spPr>
          <a:xfrm>
            <a:off x="838200" y="647700"/>
            <a:ext cx="9944100" cy="2141612"/>
          </a:xfrm>
          <a:prstGeom prst="rect">
            <a:avLst/>
          </a:prstGeom>
        </p:spPr>
        <p:txBody>
          <a:bodyPr wrap="square" lIns="0" tIns="0" rIns="0" bIns="0" rtlCol="0" anchor="t">
            <a:spAutoFit/>
          </a:bodyPr>
          <a:lstStyle/>
          <a:p>
            <a:pPr algn="l">
              <a:lnSpc>
                <a:spcPts val="16747"/>
              </a:lnSpc>
            </a:pPr>
            <a:r>
              <a:rPr lang="en-US" sz="11962" dirty="0" err="1">
                <a:solidFill>
                  <a:srgbClr val="000000"/>
                </a:solidFill>
                <a:latin typeface="Jenthill"/>
                <a:ea typeface="Jenthill"/>
                <a:cs typeface="Jenthill"/>
                <a:sym typeface="Jenthill"/>
              </a:rPr>
              <a:t>Bibliographie</a:t>
            </a:r>
            <a:endParaRPr lang="en-US" sz="11962" dirty="0">
              <a:solidFill>
                <a:srgbClr val="000000"/>
              </a:solidFill>
              <a:latin typeface="Jenthill"/>
              <a:ea typeface="Jenthill"/>
              <a:cs typeface="Jenthill"/>
              <a:sym typeface="Jenthill"/>
            </a:endParaRPr>
          </a:p>
        </p:txBody>
      </p:sp>
      <p:sp>
        <p:nvSpPr>
          <p:cNvPr id="8" name="ZoneTexte 7">
            <a:extLst>
              <a:ext uri="{FF2B5EF4-FFF2-40B4-BE49-F238E27FC236}">
                <a16:creationId xmlns:a16="http://schemas.microsoft.com/office/drawing/2014/main" id="{A7898D5C-C169-4D1A-B9E0-86183C30971B}"/>
              </a:ext>
            </a:extLst>
          </p:cNvPr>
          <p:cNvSpPr txBox="1"/>
          <p:nvPr/>
        </p:nvSpPr>
        <p:spPr>
          <a:xfrm>
            <a:off x="7086600" y="3086100"/>
            <a:ext cx="10363200" cy="4247317"/>
          </a:xfrm>
          <a:prstGeom prst="rect">
            <a:avLst/>
          </a:prstGeom>
          <a:noFill/>
        </p:spPr>
        <p:txBody>
          <a:bodyPr wrap="square" rtlCol="0">
            <a:spAutoFit/>
          </a:bodyPr>
          <a:lstStyle/>
          <a:p>
            <a:pPr marL="285750" indent="-285750">
              <a:buFont typeface="Arial" panose="020B0604020202020204" pitchFamily="34" charset="0"/>
              <a:buChar char="•"/>
            </a:pPr>
            <a:r>
              <a:rPr lang="fr-FR" sz="1800" b="0" i="0" u="none" strike="noStrike" baseline="0" dirty="0" err="1">
                <a:solidFill>
                  <a:srgbClr val="000000"/>
                </a:solidFill>
                <a:latin typeface="LibertinusSerif-Regular"/>
              </a:rPr>
              <a:t>Lepoire</a:t>
            </a:r>
            <a:r>
              <a:rPr lang="fr-FR" sz="1800" b="0" i="0" u="none" strike="noStrike" baseline="0" dirty="0">
                <a:solidFill>
                  <a:srgbClr val="000000"/>
                </a:solidFill>
                <a:latin typeface="LibertinusSerif-Regular"/>
              </a:rPr>
              <a:t>-Duc, S., </a:t>
            </a:r>
            <a:r>
              <a:rPr lang="fr-FR" sz="1800" b="0" i="0" u="none" strike="noStrike" baseline="0" dirty="0" err="1">
                <a:solidFill>
                  <a:srgbClr val="000000"/>
                </a:solidFill>
                <a:latin typeface="LibertinusSerif-Regular"/>
              </a:rPr>
              <a:t>Sautot</a:t>
            </a:r>
            <a:r>
              <a:rPr lang="fr-FR" sz="1800" b="0" i="0" u="none" strike="noStrike" baseline="0" dirty="0">
                <a:solidFill>
                  <a:srgbClr val="000000"/>
                </a:solidFill>
                <a:latin typeface="LibertinusSerif-Regular"/>
              </a:rPr>
              <a:t>, J.-P. (2015). « Vers un outil pour apprendre à exprimer le temps dans toutes ses dimensions. » </a:t>
            </a:r>
            <a:r>
              <a:rPr lang="fr-FR" sz="1800" b="0" i="1" u="none" strike="noStrike" baseline="0" dirty="0">
                <a:solidFill>
                  <a:srgbClr val="000000"/>
                </a:solidFill>
                <a:latin typeface="LibertinusSerif-Regular"/>
              </a:rPr>
              <a:t>Pratiques et l’enseignement du français : bilan et perspectives</a:t>
            </a:r>
            <a:r>
              <a:rPr lang="fr-FR" dirty="0">
                <a:solidFill>
                  <a:srgbClr val="000000"/>
                </a:solidFill>
                <a:latin typeface="LibertinusSerif-Regular"/>
              </a:rPr>
              <a:t>. </a:t>
            </a:r>
            <a:r>
              <a:rPr lang="fr-FR" sz="1800" b="0" i="0" u="none" strike="noStrike" baseline="0" dirty="0">
                <a:solidFill>
                  <a:srgbClr val="000000"/>
                </a:solidFill>
                <a:latin typeface="LibertinusSerif-Regular"/>
              </a:rPr>
              <a:t>⟨</a:t>
            </a:r>
            <a:r>
              <a:rPr lang="fr-FR" sz="1800" b="0" i="0" u="none" strike="noStrike" baseline="0" dirty="0" err="1">
                <a:solidFill>
                  <a:srgbClr val="000000"/>
                </a:solidFill>
                <a:latin typeface="LibertinusSerif-Regular"/>
              </a:rPr>
              <a:t>hal</a:t>
            </a:r>
            <a:r>
              <a:rPr lang="fr-FR" sz="1800" b="0" i="0" u="none" strike="noStrike" baseline="0" dirty="0">
                <a:solidFill>
                  <a:srgbClr val="000000"/>
                </a:solidFill>
                <a:latin typeface="LibertinusSerif-Regular"/>
              </a:rPr>
              <a:t>- 01520520⟩  </a:t>
            </a:r>
            <a:r>
              <a:rPr lang="fr-FR" sz="1800" b="0" i="0" u="none" strike="noStrike" baseline="0" dirty="0">
                <a:solidFill>
                  <a:srgbClr val="000000"/>
                </a:solidFill>
                <a:latin typeface="LibertinusSerif-Regular"/>
                <a:hlinkClick r:id="rId3" action="ppaction://hlinkfile"/>
              </a:rPr>
              <a:t>file:///C:/Users/emaire1/Downloads/lepoire-sautot.pdf</a:t>
            </a:r>
            <a:endParaRPr lang="fr-FR" sz="1800" b="0" i="0" u="none" strike="noStrike" baseline="0" dirty="0">
              <a:solidFill>
                <a:srgbClr val="000000"/>
              </a:solidFill>
              <a:latin typeface="LibertinusSerif-Regular"/>
            </a:endParaRPr>
          </a:p>
          <a:p>
            <a:pPr marL="285750" indent="-285750">
              <a:buFont typeface="Arial" panose="020B0604020202020204" pitchFamily="34" charset="0"/>
              <a:buChar char="•"/>
            </a:pPr>
            <a:endParaRPr lang="fr-FR" dirty="0">
              <a:solidFill>
                <a:srgbClr val="000000"/>
              </a:solidFill>
              <a:latin typeface="LibertinusSerif-Regular"/>
            </a:endParaRPr>
          </a:p>
          <a:p>
            <a:pPr algn="l"/>
            <a:endParaRPr lang="fr-FR" sz="1800" b="0" i="0" u="none" strike="noStrike" baseline="0" dirty="0">
              <a:solidFill>
                <a:srgbClr val="000000"/>
              </a:solidFill>
              <a:latin typeface="Liberation Sans" panose="020B0604020202020204" pitchFamily="34" charset="0"/>
            </a:endParaRPr>
          </a:p>
          <a:p>
            <a:pPr marL="285750" indent="-285750" algn="just">
              <a:buFont typeface="Arial" panose="020B0604020202020204" pitchFamily="34" charset="0"/>
              <a:buChar char="•"/>
            </a:pPr>
            <a:r>
              <a:rPr lang="fr-FR" sz="1800" b="0" i="0" u="none" strike="noStrike" baseline="0" dirty="0">
                <a:solidFill>
                  <a:srgbClr val="000000"/>
                </a:solidFill>
                <a:latin typeface="Liberation Sans" panose="020B0604020202020204" pitchFamily="34" charset="0"/>
              </a:rPr>
              <a:t> </a:t>
            </a:r>
            <a:r>
              <a:rPr lang="fr-FR" dirty="0" err="1">
                <a:solidFill>
                  <a:srgbClr val="000000"/>
                </a:solidFill>
                <a:latin typeface="LibertinusSerif-Regular"/>
              </a:rPr>
              <a:t>Lepoire</a:t>
            </a:r>
            <a:r>
              <a:rPr lang="fr-FR" dirty="0">
                <a:solidFill>
                  <a:srgbClr val="000000"/>
                </a:solidFill>
                <a:latin typeface="LibertinusSerif-Regular"/>
              </a:rPr>
              <a:t>-Duc, S. , Chailly A. , </a:t>
            </a:r>
            <a:r>
              <a:rPr lang="fr-FR" dirty="0" err="1">
                <a:solidFill>
                  <a:srgbClr val="000000"/>
                </a:solidFill>
                <a:latin typeface="LibertinusSerif-Regular"/>
              </a:rPr>
              <a:t>Sautot</a:t>
            </a:r>
            <a:r>
              <a:rPr lang="fr-FR" dirty="0">
                <a:solidFill>
                  <a:srgbClr val="000000"/>
                </a:solidFill>
                <a:latin typeface="LibertinusSerif-Regular"/>
              </a:rPr>
              <a:t> J-P. (2015). « Apprendre à dire le temps puis à comprendre comment on le dit ». In SCOLAGRAM n°1. En ligne : </a:t>
            </a:r>
            <a:r>
              <a:rPr lang="fr-FR" dirty="0">
                <a:solidFill>
                  <a:srgbClr val="000000"/>
                </a:solidFill>
                <a:latin typeface="LibertinusSerif-Regular"/>
                <a:hlinkClick r:id="rId4"/>
              </a:rPr>
              <a:t>http://scolagram.u-cergy.fr/ </a:t>
            </a:r>
            <a:endParaRPr lang="fr-FR" dirty="0">
              <a:solidFill>
                <a:srgbClr val="000000"/>
              </a:solidFill>
              <a:latin typeface="LibertinusSerif-Regular"/>
            </a:endParaRPr>
          </a:p>
          <a:p>
            <a:pPr marL="285750" indent="-285750" algn="just">
              <a:buFont typeface="Arial" panose="020B0604020202020204" pitchFamily="34" charset="0"/>
              <a:buChar char="•"/>
            </a:pPr>
            <a:endParaRPr lang="fr-FR" dirty="0">
              <a:solidFill>
                <a:srgbClr val="000000"/>
              </a:solidFill>
              <a:latin typeface="LibertinusSerif-Regular"/>
            </a:endParaRPr>
          </a:p>
          <a:p>
            <a:pPr marL="285750" indent="-285750" algn="just">
              <a:buFont typeface="Arial" panose="020B0604020202020204" pitchFamily="34" charset="0"/>
              <a:buChar char="•"/>
            </a:pPr>
            <a:r>
              <a:rPr lang="fr-FR" sz="1800" dirty="0">
                <a:effectLst/>
                <a:latin typeface="LibertinusSerif-Regular"/>
                <a:ea typeface="Times New Roman" panose="02020603050405020304" pitchFamily="18" charset="0"/>
                <a:cs typeface="Times New Roman" panose="02020603050405020304" pitchFamily="18" charset="0"/>
              </a:rPr>
              <a:t>Prince, G. (2010). </a:t>
            </a:r>
            <a:r>
              <a:rPr lang="fr-FR" sz="1800" dirty="0" err="1">
                <a:effectLst/>
                <a:latin typeface="LibertinusSerif-Regular"/>
                <a:ea typeface="Times New Roman" panose="02020603050405020304" pitchFamily="18" charset="0"/>
                <a:cs typeface="Times New Roman" panose="02020603050405020304" pitchFamily="18" charset="0"/>
              </a:rPr>
              <a:t>Périchronismes</a:t>
            </a:r>
            <a:r>
              <a:rPr lang="fr-FR" sz="1800" dirty="0">
                <a:effectLst/>
                <a:latin typeface="LibertinusSerif-Regular"/>
                <a:ea typeface="Times New Roman" panose="02020603050405020304" pitchFamily="18" charset="0"/>
                <a:cs typeface="Times New Roman" panose="02020603050405020304" pitchFamily="18" charset="0"/>
              </a:rPr>
              <a:t> et temporalité narrative: </a:t>
            </a:r>
            <a:r>
              <a:rPr lang="fr-FR" sz="1800" i="1" dirty="0">
                <a:effectLst/>
                <a:latin typeface="LibertinusSerif-Regular"/>
                <a:ea typeface="Times New Roman" panose="02020603050405020304" pitchFamily="18" charset="0"/>
                <a:cs typeface="Times New Roman" panose="02020603050405020304" pitchFamily="18" charset="0"/>
              </a:rPr>
              <a:t>A contrario</a:t>
            </a:r>
            <a:r>
              <a:rPr lang="fr-FR" sz="1800" dirty="0">
                <a:effectLst/>
                <a:latin typeface="LibertinusSerif-Regular"/>
                <a:ea typeface="Times New Roman" panose="02020603050405020304" pitchFamily="18" charset="0"/>
                <a:cs typeface="Times New Roman" panose="02020603050405020304" pitchFamily="18" charset="0"/>
              </a:rPr>
              <a:t>, </a:t>
            </a:r>
            <a:r>
              <a:rPr lang="fr-FR" sz="1800" i="1" dirty="0">
                <a:effectLst/>
                <a:latin typeface="LibertinusSerif-Regular"/>
                <a:ea typeface="Times New Roman" panose="02020603050405020304" pitchFamily="18" charset="0"/>
                <a:cs typeface="Times New Roman" panose="02020603050405020304" pitchFamily="18" charset="0"/>
              </a:rPr>
              <a:t>n° 13</a:t>
            </a:r>
            <a:r>
              <a:rPr lang="fr-FR" sz="1800" dirty="0">
                <a:effectLst/>
                <a:latin typeface="LibertinusSerif-Regular"/>
                <a:ea typeface="Times New Roman" panose="02020603050405020304" pitchFamily="18" charset="0"/>
                <a:cs typeface="Times New Roman" panose="02020603050405020304" pitchFamily="18" charset="0"/>
              </a:rPr>
              <a:t>(1), 9‑18. </a:t>
            </a:r>
            <a:r>
              <a:rPr lang="fr-FR" sz="1800" dirty="0">
                <a:effectLst/>
                <a:latin typeface="LibertinusSerif-Regular"/>
                <a:ea typeface="Times New Roman" panose="02020603050405020304" pitchFamily="18" charset="0"/>
                <a:cs typeface="Times New Roman" panose="02020603050405020304" pitchFamily="18" charset="0"/>
                <a:hlinkClick r:id="rId5"/>
              </a:rPr>
              <a:t>https://doi.org/10.3917/aco.101.0009</a:t>
            </a:r>
            <a:endParaRPr lang="fr-FR" sz="1800" dirty="0">
              <a:effectLst/>
              <a:latin typeface="LibertinusSerif-Regular"/>
              <a:ea typeface="Times New Roman" panose="02020603050405020304" pitchFamily="18" charset="0"/>
              <a:cs typeface="Times New Roman" panose="02020603050405020304" pitchFamily="18" charset="0"/>
            </a:endParaRPr>
          </a:p>
          <a:p>
            <a:pPr algn="just"/>
            <a:endParaRPr lang="fr-FR" sz="1800" dirty="0">
              <a:effectLst/>
              <a:latin typeface="LibertinusSerif-Regular"/>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FR" dirty="0">
              <a:solidFill>
                <a:srgbClr val="000000"/>
              </a:solidFill>
              <a:latin typeface="LibertinusSerif-Regular"/>
            </a:endParaRPr>
          </a:p>
          <a:p>
            <a:pPr algn="just"/>
            <a:endParaRPr lang="fr-FR" dirty="0">
              <a:solidFill>
                <a:srgbClr val="000000"/>
              </a:solidFill>
              <a:latin typeface="LibertinusSerif-Regular"/>
            </a:endParaRPr>
          </a:p>
          <a:p>
            <a:endParaRPr lang="fr-FR" dirty="0">
              <a:solidFill>
                <a:srgbClr val="000000"/>
              </a:solidFill>
              <a:latin typeface="LibertinusSerif-Regular"/>
            </a:endParaRPr>
          </a:p>
          <a:p>
            <a:endParaRPr lang="fr-FR" dirty="0"/>
          </a:p>
        </p:txBody>
      </p:sp>
      <p:sp>
        <p:nvSpPr>
          <p:cNvPr id="9" name="Rectangle : coins arrondis 8">
            <a:extLst>
              <a:ext uri="{FF2B5EF4-FFF2-40B4-BE49-F238E27FC236}">
                <a16:creationId xmlns:a16="http://schemas.microsoft.com/office/drawing/2014/main" id="{4F4E466E-4F80-451D-B45D-A96C4D535533}"/>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 action="ppaction://hlinkshowjump?jump=firstslide"/>
              </a:rPr>
              <a:t>Retour</a:t>
            </a:r>
            <a:endParaRPr lang="fr-FR" sz="2800" dirty="0"/>
          </a:p>
        </p:txBody>
      </p:sp>
      <p:sp>
        <p:nvSpPr>
          <p:cNvPr id="10" name="Freeform 5">
            <a:hlinkClick r:id="rId6" action="ppaction://hlinksldjump"/>
            <a:extLst>
              <a:ext uri="{FF2B5EF4-FFF2-40B4-BE49-F238E27FC236}">
                <a16:creationId xmlns:a16="http://schemas.microsoft.com/office/drawing/2014/main" id="{38F4C320-9E57-4D62-A9D0-36AA341EF840}"/>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7"/>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90600" y="1790700"/>
            <a:ext cx="16030807" cy="1231106"/>
          </a:xfrm>
          <a:prstGeom prst="rect">
            <a:avLst/>
          </a:prstGeom>
        </p:spPr>
        <p:txBody>
          <a:bodyPr wrap="square" lIns="0" tIns="0" rIns="0" bIns="0" rtlCol="0" anchor="t">
            <a:spAutoFit/>
          </a:bodyPr>
          <a:lstStyle/>
          <a:p>
            <a:pPr algn="just"/>
            <a:r>
              <a:rPr lang="fr-FR" sz="2000" i="1" dirty="0">
                <a:solidFill>
                  <a:srgbClr val="000000"/>
                </a:solidFill>
                <a:latin typeface="Poppins"/>
                <a:ea typeface="Poppins"/>
                <a:cs typeface="Poppins"/>
                <a:sym typeface="Poppins"/>
              </a:rPr>
              <a:t>Les programmes ne prévoient pas, pour les classes du Cours Moyen d’enseignement dédié des temps verbaux. L’usage et la compréhension des temps verbaux sont donc au service du mieux lire et du mieux écrire, comme en attestent les objectifs d’apprentissages suivants : </a:t>
            </a:r>
            <a:endParaRPr lang="fr-FR" dirty="0">
              <a:solidFill>
                <a:srgbClr val="000000"/>
              </a:solidFill>
              <a:latin typeface="Marianne" panose="02000000000000000000" pitchFamily="2" charset="0"/>
              <a:ea typeface="Poppins"/>
              <a:cs typeface="Poppins"/>
              <a:sym typeface="Poppins"/>
            </a:endParaRPr>
          </a:p>
          <a:p>
            <a:endParaRPr lang="fr-FR" sz="2000" dirty="0">
              <a:solidFill>
                <a:srgbClr val="000000"/>
              </a:solidFill>
              <a:latin typeface="Poppins"/>
              <a:ea typeface="Poppins"/>
              <a:cs typeface="Poppins"/>
              <a:sym typeface="Poppins"/>
            </a:endParaRPr>
          </a:p>
        </p:txBody>
      </p:sp>
      <p:sp>
        <p:nvSpPr>
          <p:cNvPr id="7" name="TextBox 7"/>
          <p:cNvSpPr txBox="1"/>
          <p:nvPr/>
        </p:nvSpPr>
        <p:spPr>
          <a:xfrm>
            <a:off x="990600" y="0"/>
            <a:ext cx="16230600" cy="1990930"/>
          </a:xfrm>
          <a:prstGeom prst="rect">
            <a:avLst/>
          </a:prstGeom>
        </p:spPr>
        <p:txBody>
          <a:bodyPr lIns="0" tIns="0" rIns="0" bIns="0" rtlCol="0" anchor="t">
            <a:spAutoFit/>
          </a:bodyPr>
          <a:lstStyle/>
          <a:p>
            <a:pPr algn="l">
              <a:lnSpc>
                <a:spcPts val="16747"/>
              </a:lnSpc>
            </a:pPr>
            <a:r>
              <a:rPr lang="en-US" sz="8800" dirty="0" err="1">
                <a:solidFill>
                  <a:srgbClr val="000000"/>
                </a:solidFill>
                <a:latin typeface="Jenthill Caps" panose="020B0604020202020204" charset="0"/>
                <a:ea typeface="Jenthill"/>
                <a:cs typeface="Jenthill"/>
                <a:sym typeface="Jenthill"/>
              </a:rPr>
              <a:t>Programmes</a:t>
            </a:r>
            <a:endParaRPr lang="en-US" sz="11962" dirty="0">
              <a:solidFill>
                <a:srgbClr val="000000"/>
              </a:solidFill>
              <a:latin typeface="Jenthill Caps" panose="020B0604020202020204" charset="0"/>
              <a:ea typeface="Jenthill"/>
              <a:cs typeface="Jenthill"/>
              <a:sym typeface="Jenthill"/>
            </a:endParaRPr>
          </a:p>
        </p:txBody>
      </p:sp>
      <p:sp>
        <p:nvSpPr>
          <p:cNvPr id="8" name="Freeform 5">
            <a:hlinkClick r:id="rId2" action="ppaction://hlinksldjump"/>
            <a:extLst>
              <a:ext uri="{FF2B5EF4-FFF2-40B4-BE49-F238E27FC236}">
                <a16:creationId xmlns:a16="http://schemas.microsoft.com/office/drawing/2014/main" id="{B41891F5-5DB9-4F86-B1B8-CF3AB99D7BB8}"/>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3"/>
            <a:stretch>
              <a:fillRect/>
            </a:stretch>
          </a:blipFill>
        </p:spPr>
      </p:sp>
      <p:sp>
        <p:nvSpPr>
          <p:cNvPr id="10" name="Rectangle : coins arrondis 9">
            <a:hlinkClick r:id="rId4" action="ppaction://hlinksldjump"/>
            <a:extLst>
              <a:ext uri="{FF2B5EF4-FFF2-40B4-BE49-F238E27FC236}">
                <a16:creationId xmlns:a16="http://schemas.microsoft.com/office/drawing/2014/main" id="{6DAD9756-9FAA-4CCC-9DEA-A7C9E918E80A}"/>
              </a:ext>
            </a:extLst>
          </p:cNvPr>
          <p:cNvSpPr/>
          <p:nvPr/>
        </p:nvSpPr>
        <p:spPr>
          <a:xfrm>
            <a:off x="12496800" y="8724900"/>
            <a:ext cx="32766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hlinkClick r:id="rId4" action="ppaction://hlinksldjump"/>
              </a:rPr>
              <a:t>Les programmes de la classe de 6</a:t>
            </a:r>
            <a:r>
              <a:rPr lang="fr-FR" sz="2800" baseline="30000" dirty="0">
                <a:hlinkClick r:id="rId4" action="ppaction://hlinksldjump"/>
              </a:rPr>
              <a:t>ème</a:t>
            </a:r>
            <a:r>
              <a:rPr lang="fr-FR" sz="2800" dirty="0">
                <a:hlinkClick r:id="rId4" action="ppaction://hlinksldjump"/>
              </a:rPr>
              <a:t> </a:t>
            </a:r>
            <a:endParaRPr lang="fr-FR" sz="2800" dirty="0"/>
          </a:p>
        </p:txBody>
      </p:sp>
      <p:sp>
        <p:nvSpPr>
          <p:cNvPr id="11" name="ZoneTexte 10">
            <a:extLst>
              <a:ext uri="{FF2B5EF4-FFF2-40B4-BE49-F238E27FC236}">
                <a16:creationId xmlns:a16="http://schemas.microsoft.com/office/drawing/2014/main" id="{FDA9EC7E-0B1F-46F5-899E-CF1B7F0B2DAF}"/>
              </a:ext>
            </a:extLst>
          </p:cNvPr>
          <p:cNvSpPr txBox="1"/>
          <p:nvPr/>
        </p:nvSpPr>
        <p:spPr>
          <a:xfrm>
            <a:off x="914400" y="2857500"/>
            <a:ext cx="16535400" cy="5262979"/>
          </a:xfrm>
          <a:prstGeom prst="rect">
            <a:avLst/>
          </a:prstGeom>
          <a:solidFill>
            <a:schemeClr val="accent1">
              <a:lumMod val="20000"/>
              <a:lumOff val="80000"/>
            </a:schemeClr>
          </a:solidFill>
        </p:spPr>
        <p:txBody>
          <a:bodyPr wrap="square" rtlCol="0">
            <a:spAutoFit/>
          </a:bodyPr>
          <a:lstStyle/>
          <a:p>
            <a:r>
              <a:rPr lang="fr-FR" sz="2400" b="1" i="0" u="none" strike="noStrike" baseline="0" dirty="0">
                <a:solidFill>
                  <a:srgbClr val="000091"/>
                </a:solidFill>
                <a:latin typeface="Marianne" panose="02000000000000000000" pitchFamily="2" charset="0"/>
              </a:rPr>
              <a:t>Lecture</a:t>
            </a:r>
            <a:r>
              <a:rPr lang="fr-FR" sz="1800" b="1" i="0" u="none" strike="noStrike" baseline="0" dirty="0">
                <a:solidFill>
                  <a:srgbClr val="000091"/>
                </a:solidFill>
                <a:latin typeface="Marianne" panose="02000000000000000000" pitchFamily="2" charset="0"/>
              </a:rPr>
              <a:t> </a:t>
            </a:r>
          </a:p>
          <a:p>
            <a:endParaRPr lang="fr-FR" sz="1800" b="0" i="0" u="none" strike="noStrike" baseline="0" dirty="0">
              <a:solidFill>
                <a:srgbClr val="000091"/>
              </a:solidFill>
              <a:latin typeface="Marianne" panose="02000000000000000000" pitchFamily="2" charset="0"/>
            </a:endParaRPr>
          </a:p>
          <a:p>
            <a:r>
              <a:rPr lang="fr-FR" sz="1800" b="1" i="0" u="none" strike="noStrike" baseline="0" dirty="0">
                <a:solidFill>
                  <a:srgbClr val="000091"/>
                </a:solidFill>
                <a:latin typeface="Marianne" panose="02000000000000000000" pitchFamily="2" charset="0"/>
              </a:rPr>
              <a:t>Principes </a:t>
            </a:r>
          </a:p>
          <a:p>
            <a:endParaRPr lang="fr-FR" sz="1800" dirty="0">
              <a:solidFill>
                <a:srgbClr val="000000"/>
              </a:solidFill>
              <a:latin typeface="Marianne" panose="02000000000000000000" pitchFamily="2" charset="0"/>
            </a:endParaRPr>
          </a:p>
          <a:p>
            <a:pPr algn="just"/>
            <a:r>
              <a:rPr lang="fr-FR" sz="1800" b="0" i="0" u="none" strike="noStrike" baseline="0" dirty="0">
                <a:solidFill>
                  <a:srgbClr val="000000"/>
                </a:solidFill>
                <a:latin typeface="Marianne" panose="02000000000000000000" pitchFamily="2" charset="0"/>
              </a:rPr>
              <a:t>Enfin, lecture et étude de la langue doivent être constamment articulées, tant pour ce qui concerne l’appropriation du lexique que l’observation du fonctionnement des phrases et des textes. Dans cette perspective, les reprises pronominales et le choix des temps verbaux constituent notamment un point d’attention. </a:t>
            </a:r>
          </a:p>
          <a:p>
            <a:pPr algn="l"/>
            <a:endParaRPr lang="fr-FR" sz="1800" dirty="0">
              <a:solidFill>
                <a:srgbClr val="000000"/>
              </a:solidFill>
              <a:latin typeface="Poppins"/>
              <a:ea typeface="Poppins"/>
              <a:cs typeface="Poppins"/>
              <a:sym typeface="Poppins"/>
            </a:endParaRPr>
          </a:p>
          <a:p>
            <a:pPr algn="l"/>
            <a:r>
              <a:rPr lang="fr-FR" sz="2400" b="1" i="0" u="none" strike="noStrike" baseline="0" dirty="0">
                <a:solidFill>
                  <a:srgbClr val="000091"/>
                </a:solidFill>
                <a:latin typeface="Marianne" panose="02000000000000000000" pitchFamily="2" charset="0"/>
              </a:rPr>
              <a:t>Écriture</a:t>
            </a:r>
            <a:r>
              <a:rPr lang="fr-FR" sz="1600" b="1" i="0" u="none" strike="noStrike" baseline="0" dirty="0">
                <a:solidFill>
                  <a:srgbClr val="000091"/>
                </a:solidFill>
                <a:latin typeface="Marianne" panose="02000000000000000000" pitchFamily="2" charset="0"/>
              </a:rPr>
              <a:t> </a:t>
            </a:r>
          </a:p>
          <a:p>
            <a:pPr algn="l"/>
            <a:endParaRPr lang="fr-FR" sz="1800" b="1" i="0" u="none" strike="noStrike" baseline="0" dirty="0">
              <a:solidFill>
                <a:srgbClr val="000000"/>
              </a:solidFill>
              <a:latin typeface="Poppins"/>
              <a:cs typeface="Poppins"/>
              <a:sym typeface="Poppins"/>
            </a:endParaRPr>
          </a:p>
          <a:p>
            <a:pPr algn="l"/>
            <a:r>
              <a:rPr lang="fr-FR" b="1" i="0" u="none" strike="noStrike" baseline="0" dirty="0">
                <a:solidFill>
                  <a:srgbClr val="000091"/>
                </a:solidFill>
                <a:latin typeface="Marianne" panose="02000000000000000000" pitchFamily="2" charset="0"/>
              </a:rPr>
              <a:t>Produire des écrits variés </a:t>
            </a:r>
            <a:endParaRPr lang="fr-FR" dirty="0">
              <a:solidFill>
                <a:srgbClr val="000000"/>
              </a:solidFill>
              <a:latin typeface="Poppins"/>
              <a:ea typeface="Poppins"/>
              <a:cs typeface="Poppins"/>
              <a:sym typeface="Poppins"/>
            </a:endParaRPr>
          </a:p>
          <a:p>
            <a:pPr algn="l"/>
            <a:endParaRPr lang="fr-FR" b="0" i="0" u="none" strike="noStrike" baseline="0" dirty="0">
              <a:solidFill>
                <a:srgbClr val="000091"/>
              </a:solidFill>
              <a:latin typeface="Marianne" panose="02000000000000000000" pitchFamily="2" charset="0"/>
            </a:endParaRPr>
          </a:p>
          <a:p>
            <a:pPr algn="l"/>
            <a:r>
              <a:rPr lang="fr-FR" b="0" i="0" u="none" strike="noStrike" baseline="0" dirty="0">
                <a:solidFill>
                  <a:srgbClr val="000091"/>
                </a:solidFill>
                <a:latin typeface="Marianne" panose="02000000000000000000" pitchFamily="2" charset="0"/>
              </a:rPr>
              <a:t>Cours moyen première année </a:t>
            </a:r>
          </a:p>
          <a:p>
            <a:pPr marL="285750" indent="-285750">
              <a:buFont typeface="Arial" panose="020B0604020202020204" pitchFamily="34" charset="0"/>
              <a:buChar char="•"/>
            </a:pPr>
            <a:r>
              <a:rPr lang="fr-FR" b="0" i="0" u="none" strike="noStrike" baseline="0" dirty="0">
                <a:solidFill>
                  <a:srgbClr val="000000"/>
                </a:solidFill>
                <a:latin typeface="Marianne" panose="02000000000000000000" pitchFamily="2" charset="0"/>
              </a:rPr>
              <a:t>Prendre conscience des composantes de la cohérence textuelle </a:t>
            </a:r>
          </a:p>
          <a:p>
            <a:endParaRPr lang="fr-FR" b="0" i="0" u="none" strike="noStrike" baseline="0" dirty="0">
              <a:solidFill>
                <a:srgbClr val="000091"/>
              </a:solidFill>
              <a:latin typeface="Marianne" panose="02000000000000000000" pitchFamily="2" charset="0"/>
            </a:endParaRPr>
          </a:p>
          <a:p>
            <a:r>
              <a:rPr lang="fr-FR" b="0" i="0" u="none" strike="noStrike" baseline="0" dirty="0">
                <a:solidFill>
                  <a:srgbClr val="000091"/>
                </a:solidFill>
                <a:latin typeface="Marianne" panose="02000000000000000000" pitchFamily="2" charset="0"/>
              </a:rPr>
              <a:t>Cours moyen deuxième année </a:t>
            </a:r>
          </a:p>
          <a:p>
            <a:pPr marL="285750" indent="-285750">
              <a:buFont typeface="Arial" panose="020B0604020202020204" pitchFamily="34" charset="0"/>
              <a:buChar char="•"/>
            </a:pPr>
            <a:r>
              <a:rPr lang="fr-FR" b="0" i="0" u="none" strike="noStrike" baseline="0" dirty="0">
                <a:solidFill>
                  <a:srgbClr val="000000"/>
                </a:solidFill>
                <a:latin typeface="Marianne" panose="02000000000000000000" pitchFamily="2" charset="0"/>
              </a:rPr>
              <a:t>Appliquer les principes de la cohérence textuelle </a:t>
            </a:r>
          </a:p>
          <a:p>
            <a:endParaRPr lang="fr-FR" dirty="0"/>
          </a:p>
        </p:txBody>
      </p:sp>
      <p:sp>
        <p:nvSpPr>
          <p:cNvPr id="9" name="Rectangle : coins arrondis 8">
            <a:extLst>
              <a:ext uri="{FF2B5EF4-FFF2-40B4-BE49-F238E27FC236}">
                <a16:creationId xmlns:a16="http://schemas.microsoft.com/office/drawing/2014/main" id="{C54CDE6B-D8AB-4997-AB9D-48AD19AA93B8}"/>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2" action="ppaction://hlinksldjump"/>
              </a:rPr>
              <a:t>Retour</a:t>
            </a:r>
            <a:endParaRPr lang="fr-FR" sz="2800" dirty="0"/>
          </a:p>
        </p:txBody>
      </p:sp>
      <p:sp>
        <p:nvSpPr>
          <p:cNvPr id="12" name="TextBox 6">
            <a:extLst>
              <a:ext uri="{FF2B5EF4-FFF2-40B4-BE49-F238E27FC236}">
                <a16:creationId xmlns:a16="http://schemas.microsoft.com/office/drawing/2014/main" id="{0FCE5EE8-A7B0-405F-B0CA-D5EECD8F5924}"/>
              </a:ext>
            </a:extLst>
          </p:cNvPr>
          <p:cNvSpPr txBox="1"/>
          <p:nvPr/>
        </p:nvSpPr>
        <p:spPr>
          <a:xfrm>
            <a:off x="914400" y="8801100"/>
            <a:ext cx="11277600" cy="923330"/>
          </a:xfrm>
          <a:prstGeom prst="rect">
            <a:avLst/>
          </a:prstGeom>
        </p:spPr>
        <p:txBody>
          <a:bodyPr wrap="square" lIns="0" tIns="0" rIns="0" bIns="0" rtlCol="0" anchor="t">
            <a:spAutoFit/>
          </a:bodyPr>
          <a:lstStyle/>
          <a:p>
            <a:pPr algn="just"/>
            <a:r>
              <a:rPr lang="fr-FR" sz="2000" i="1" dirty="0">
                <a:solidFill>
                  <a:srgbClr val="000000"/>
                </a:solidFill>
                <a:latin typeface="Poppins"/>
                <a:ea typeface="Poppins"/>
                <a:cs typeface="Poppins"/>
                <a:sym typeface="Poppins"/>
              </a:rPr>
              <a:t>Les programmes de la classe de 6</a:t>
            </a:r>
            <a:r>
              <a:rPr lang="fr-FR" sz="2000" i="1" baseline="30000" dirty="0">
                <a:solidFill>
                  <a:srgbClr val="000000"/>
                </a:solidFill>
                <a:latin typeface="Poppins"/>
                <a:ea typeface="Poppins"/>
                <a:cs typeface="Poppins"/>
                <a:sym typeface="Poppins"/>
              </a:rPr>
              <a:t>ème</a:t>
            </a:r>
            <a:r>
              <a:rPr lang="fr-FR" sz="2000" i="1" dirty="0">
                <a:solidFill>
                  <a:srgbClr val="000000"/>
                </a:solidFill>
                <a:latin typeface="Poppins"/>
                <a:ea typeface="Poppins"/>
                <a:cs typeface="Poppins"/>
                <a:sym typeface="Poppins"/>
              </a:rPr>
              <a:t> prévoient en revanche d’aborder la notion de temps verbaux. </a:t>
            </a:r>
            <a:endParaRPr lang="fr-FR" dirty="0">
              <a:solidFill>
                <a:srgbClr val="000000"/>
              </a:solidFill>
              <a:latin typeface="Marianne" panose="02000000000000000000" pitchFamily="2" charset="0"/>
              <a:ea typeface="Poppins"/>
              <a:cs typeface="Poppins"/>
              <a:sym typeface="Poppins"/>
            </a:endParaRPr>
          </a:p>
          <a:p>
            <a:endParaRPr lang="fr-FR" sz="2000" dirty="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14400" y="2552700"/>
            <a:ext cx="16030807" cy="4924425"/>
          </a:xfrm>
          <a:prstGeom prst="rect">
            <a:avLst/>
          </a:prstGeom>
          <a:solidFill>
            <a:schemeClr val="accent3">
              <a:lumMod val="40000"/>
              <a:lumOff val="60000"/>
            </a:schemeClr>
          </a:solidFill>
        </p:spPr>
        <p:txBody>
          <a:bodyPr wrap="square" lIns="0" tIns="0" rIns="0" bIns="0" rtlCol="0" anchor="t">
            <a:spAutoFit/>
          </a:bodyPr>
          <a:lstStyle/>
          <a:p>
            <a:pPr algn="l"/>
            <a:endParaRPr lang="fr-FR" sz="1800" b="0" i="0" u="none" strike="noStrike" baseline="0" dirty="0">
              <a:solidFill>
                <a:srgbClr val="000000"/>
              </a:solidFill>
              <a:latin typeface="Marianne" panose="02000000000000000000" pitchFamily="2" charset="0"/>
            </a:endParaRPr>
          </a:p>
          <a:p>
            <a:r>
              <a:rPr lang="fr-FR" sz="2800" b="1" i="0" u="none" strike="noStrike" baseline="0" dirty="0">
                <a:solidFill>
                  <a:srgbClr val="000091"/>
                </a:solidFill>
                <a:latin typeface="Marianne" panose="02000000000000000000" pitchFamily="2" charset="0"/>
              </a:rPr>
              <a:t>Grammaire et orthographe grammaticale </a:t>
            </a:r>
          </a:p>
          <a:p>
            <a:endParaRPr lang="fr-FR" b="1" dirty="0">
              <a:solidFill>
                <a:srgbClr val="000091"/>
              </a:solidFill>
              <a:latin typeface="Marianne" panose="02000000000000000000" pitchFamily="2" charset="0"/>
            </a:endParaRPr>
          </a:p>
          <a:p>
            <a:r>
              <a:rPr lang="fr-FR" sz="2000" b="1" i="0" u="none" strike="noStrike" baseline="0" dirty="0">
                <a:solidFill>
                  <a:srgbClr val="000091"/>
                </a:solidFill>
                <a:latin typeface="Marianne" panose="02000000000000000000" pitchFamily="2" charset="0"/>
              </a:rPr>
              <a:t>Points de vigilance pour les professeurs </a:t>
            </a:r>
          </a:p>
          <a:p>
            <a:endParaRPr lang="fr-FR" sz="1800" b="0" i="0" u="none" strike="noStrike" baseline="0" dirty="0">
              <a:solidFill>
                <a:srgbClr val="000000"/>
              </a:solidFill>
              <a:latin typeface="Marianne" panose="02000000000000000000" pitchFamily="2" charset="0"/>
            </a:endParaRPr>
          </a:p>
          <a:p>
            <a:pPr algn="just"/>
            <a:r>
              <a:rPr lang="fr-FR" sz="1800" b="0" i="0" u="none" strike="noStrike" baseline="0" dirty="0">
                <a:solidFill>
                  <a:srgbClr val="000000"/>
                </a:solidFill>
                <a:latin typeface="Marianne" panose="02000000000000000000" pitchFamily="2" charset="0"/>
              </a:rPr>
              <a:t>En sixième, la notion de valeur des temps est introduite dans le cadre de la compréhension des textes littéraires. Elle est abordée, à l’écrit comme à l’oral, par la mise en évidence des temps dans leurs usages dans le discours comme dans les récits. La démarche pédagogique visera à clarifier la distinction entre le temps chronologique (passé, présent, futur) et le temps verbal (par exemple : imparfait, passé simple, passé composé), afin de lever toute confusion possible chez les élèves. </a:t>
            </a:r>
          </a:p>
          <a:p>
            <a:endParaRPr lang="fr-FR" dirty="0">
              <a:solidFill>
                <a:srgbClr val="000000"/>
              </a:solidFill>
              <a:latin typeface="Marianne" panose="02000000000000000000" pitchFamily="2" charset="0"/>
            </a:endParaRPr>
          </a:p>
          <a:p>
            <a:endParaRPr lang="fr-FR" dirty="0">
              <a:solidFill>
                <a:srgbClr val="000000"/>
              </a:solidFill>
              <a:latin typeface="Marianne" panose="02000000000000000000" pitchFamily="2" charset="0"/>
            </a:endParaRPr>
          </a:p>
          <a:p>
            <a:r>
              <a:rPr lang="fr-FR" sz="2000" b="1" dirty="0">
                <a:solidFill>
                  <a:srgbClr val="000091"/>
                </a:solidFill>
                <a:latin typeface="Marianne" panose="02000000000000000000" pitchFamily="2" charset="0"/>
              </a:rPr>
              <a:t>Approfondir sa maîtrise de la conjugaison</a:t>
            </a:r>
          </a:p>
          <a:p>
            <a:r>
              <a:rPr lang="fr-FR" b="1" dirty="0">
                <a:solidFill>
                  <a:srgbClr val="000091"/>
                </a:solidFill>
                <a:latin typeface="Marianne" panose="02000000000000000000" pitchFamily="2" charset="0"/>
              </a:rPr>
              <a:t> </a:t>
            </a:r>
          </a:p>
          <a:p>
            <a:r>
              <a:rPr lang="fr-FR" b="1" dirty="0">
                <a:solidFill>
                  <a:srgbClr val="000091"/>
                </a:solidFill>
                <a:latin typeface="Marianne" panose="02000000000000000000" pitchFamily="2" charset="0"/>
              </a:rPr>
              <a:t>Objectifs d’apprentissage </a:t>
            </a:r>
          </a:p>
          <a:p>
            <a:pPr marL="285750" indent="-285750">
              <a:buFont typeface="Arial" panose="020B0604020202020204" pitchFamily="34" charset="0"/>
              <a:buChar char="•"/>
            </a:pPr>
            <a:endParaRPr lang="fr-FR" dirty="0">
              <a:solidFill>
                <a:srgbClr val="000000"/>
              </a:solidFill>
              <a:latin typeface="Marianne" panose="02000000000000000000" pitchFamily="2" charset="0"/>
              <a:ea typeface="Poppins"/>
              <a:cs typeface="Poppins"/>
              <a:sym typeface="Poppins"/>
            </a:endParaRPr>
          </a:p>
          <a:p>
            <a:r>
              <a:rPr lang="fr-FR" sz="1800" b="0" i="0" u="none" strike="noStrike" baseline="0" dirty="0">
                <a:solidFill>
                  <a:srgbClr val="000000"/>
                </a:solidFill>
                <a:latin typeface="Marianne" panose="02000000000000000000" pitchFamily="2" charset="0"/>
              </a:rPr>
              <a:t>Initier à la notion de valeurs des temps par observation, comparaison, opposition de phrases et textes rencontrés </a:t>
            </a:r>
            <a:r>
              <a:rPr lang="fr-FR" sz="1800" b="0" i="0" u="none" strike="noStrike" baseline="0" dirty="0">
                <a:solidFill>
                  <a:srgbClr val="000000"/>
                </a:solidFill>
                <a:latin typeface="Cambria" panose="02040503050406030204" pitchFamily="18" charset="0"/>
              </a:rPr>
              <a:t>: </a:t>
            </a:r>
            <a:r>
              <a:rPr lang="fr-FR" sz="1800" b="0" i="0" u="none" strike="noStrike" baseline="0" dirty="0">
                <a:solidFill>
                  <a:srgbClr val="000000"/>
                </a:solidFill>
                <a:latin typeface="Marianne" panose="02000000000000000000" pitchFamily="2" charset="0"/>
              </a:rPr>
              <a:t>des temps du discours, puis des temps du récit. Quelques valeurs temporelles des temps seront identifiées </a:t>
            </a:r>
            <a:endParaRPr lang="fr-FR" sz="2000" dirty="0">
              <a:solidFill>
                <a:srgbClr val="000000"/>
              </a:solidFill>
              <a:latin typeface="Poppins"/>
              <a:ea typeface="Poppins"/>
              <a:cs typeface="Poppins"/>
              <a:sym typeface="Poppins"/>
            </a:endParaRPr>
          </a:p>
        </p:txBody>
      </p:sp>
      <p:sp>
        <p:nvSpPr>
          <p:cNvPr id="7" name="TextBox 7"/>
          <p:cNvSpPr txBox="1"/>
          <p:nvPr/>
        </p:nvSpPr>
        <p:spPr>
          <a:xfrm>
            <a:off x="1028700" y="762000"/>
            <a:ext cx="16230600" cy="1990930"/>
          </a:xfrm>
          <a:prstGeom prst="rect">
            <a:avLst/>
          </a:prstGeom>
        </p:spPr>
        <p:txBody>
          <a:bodyPr lIns="0" tIns="0" rIns="0" bIns="0" rtlCol="0" anchor="t">
            <a:spAutoFit/>
          </a:bodyPr>
          <a:lstStyle/>
          <a:p>
            <a:pPr algn="l">
              <a:lnSpc>
                <a:spcPts val="16747"/>
              </a:lnSpc>
            </a:pPr>
            <a:r>
              <a:rPr lang="en-US" sz="8800" dirty="0" err="1">
                <a:solidFill>
                  <a:srgbClr val="000000"/>
                </a:solidFill>
                <a:latin typeface="Jenthill Caps" panose="020B0604020202020204" charset="0"/>
                <a:ea typeface="Jenthill"/>
                <a:cs typeface="Jenthill"/>
                <a:sym typeface="Jenthill"/>
              </a:rPr>
              <a:t>Programmes</a:t>
            </a:r>
            <a:endParaRPr lang="en-US" sz="11962" dirty="0">
              <a:solidFill>
                <a:srgbClr val="000000"/>
              </a:solidFill>
              <a:latin typeface="Jenthill Caps" panose="020B0604020202020204" charset="0"/>
              <a:ea typeface="Jenthill"/>
              <a:cs typeface="Jenthill"/>
              <a:sym typeface="Jenthill"/>
            </a:endParaRPr>
          </a:p>
        </p:txBody>
      </p:sp>
      <p:sp>
        <p:nvSpPr>
          <p:cNvPr id="8" name="Freeform 5">
            <a:hlinkClick r:id="rId2" action="ppaction://hlinksldjump"/>
            <a:extLst>
              <a:ext uri="{FF2B5EF4-FFF2-40B4-BE49-F238E27FC236}">
                <a16:creationId xmlns:a16="http://schemas.microsoft.com/office/drawing/2014/main" id="{B41891F5-5DB9-4F86-B1B8-CF3AB99D7BB8}"/>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3"/>
            <a:stretch>
              <a:fillRect/>
            </a:stretch>
          </a:blipFill>
        </p:spPr>
      </p:sp>
      <p:sp>
        <p:nvSpPr>
          <p:cNvPr id="9" name="Rectangle : coins arrondis 8">
            <a:extLst>
              <a:ext uri="{FF2B5EF4-FFF2-40B4-BE49-F238E27FC236}">
                <a16:creationId xmlns:a16="http://schemas.microsoft.com/office/drawing/2014/main" id="{C54CDE6B-D8AB-4997-AB9D-48AD19AA93B8}"/>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2" action="ppaction://hlinksldjump"/>
              </a:rPr>
              <a:t>Retour</a:t>
            </a:r>
            <a:endParaRPr lang="fr-FR" sz="2800" dirty="0"/>
          </a:p>
        </p:txBody>
      </p:sp>
    </p:spTree>
    <p:extLst>
      <p:ext uri="{BB962C8B-B14F-4D97-AF65-F5344CB8AC3E}">
        <p14:creationId xmlns:p14="http://schemas.microsoft.com/office/powerpoint/2010/main" val="3734555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95400" y="3543300"/>
            <a:ext cx="16154400" cy="7171194"/>
          </a:xfrm>
          <a:prstGeom prst="rect">
            <a:avLst/>
          </a:prstGeom>
        </p:spPr>
        <p:txBody>
          <a:bodyPr wrap="square" lIns="0" tIns="0" rIns="0" bIns="0" rtlCol="0" anchor="t">
            <a:spAutoFit/>
          </a:bodyPr>
          <a:lstStyle/>
          <a:p>
            <a:pPr algn="just"/>
            <a:r>
              <a:rPr lang="fr-FR" sz="2000" dirty="0">
                <a:solidFill>
                  <a:srgbClr val="000000"/>
                </a:solidFill>
                <a:latin typeface="Poppins"/>
                <a:ea typeface="Poppins"/>
                <a:cs typeface="Poppins"/>
                <a:sym typeface="Poppins"/>
              </a:rPr>
              <a:t>La littérature de jeunesse offre un grand nombre d’œuvres pour lesquelles la compréhension du récit passe par la compréhension des « dimensions du temps » (</a:t>
            </a:r>
            <a:r>
              <a:rPr lang="fr-FR" sz="2000" dirty="0" err="1">
                <a:solidFill>
                  <a:srgbClr val="000000"/>
                </a:solidFill>
                <a:latin typeface="Poppins"/>
                <a:ea typeface="Poppins"/>
                <a:cs typeface="Poppins"/>
                <a:sym typeface="Poppins"/>
              </a:rPr>
              <a:t>Sautot</a:t>
            </a:r>
            <a:r>
              <a:rPr lang="fr-FR" sz="2000" dirty="0">
                <a:solidFill>
                  <a:srgbClr val="000000"/>
                </a:solidFill>
                <a:latin typeface="Poppins"/>
                <a:ea typeface="Poppins"/>
                <a:cs typeface="Poppins"/>
                <a:sym typeface="Poppins"/>
              </a:rPr>
              <a:t>, </a:t>
            </a:r>
            <a:r>
              <a:rPr lang="fr-FR" sz="2000" dirty="0" err="1">
                <a:solidFill>
                  <a:srgbClr val="000000"/>
                </a:solidFill>
                <a:latin typeface="Poppins"/>
                <a:ea typeface="Poppins"/>
                <a:cs typeface="Poppins"/>
                <a:sym typeface="Poppins"/>
              </a:rPr>
              <a:t>Lepoire</a:t>
            </a:r>
            <a:r>
              <a:rPr lang="fr-FR" sz="2000" dirty="0">
                <a:solidFill>
                  <a:srgbClr val="000000"/>
                </a:solidFill>
                <a:latin typeface="Poppins"/>
                <a:ea typeface="Poppins"/>
                <a:cs typeface="Poppins"/>
                <a:sym typeface="Poppins"/>
              </a:rPr>
              <a:t>–Duc, 2015), dimensions liées à la compréhension de la chronologie et des valeurs aspectuelles : </a:t>
            </a:r>
          </a:p>
          <a:p>
            <a:pPr marL="285750" indent="-285750" algn="just">
              <a:buFont typeface="Arial" panose="020B0604020202020204" pitchFamily="34" charset="0"/>
              <a:buChar char="•"/>
            </a:pPr>
            <a:r>
              <a:rPr lang="fr-FR" sz="2000" i="1" dirty="0">
                <a:solidFill>
                  <a:srgbClr val="000000"/>
                </a:solidFill>
                <a:latin typeface="Poppins"/>
                <a:ea typeface="Poppins"/>
                <a:cs typeface="Poppins"/>
                <a:sym typeface="Poppins"/>
                <a:hlinkClick r:id="rId2"/>
              </a:rPr>
              <a:t>Ici</a:t>
            </a:r>
            <a:r>
              <a:rPr lang="fr-FR" sz="2000" dirty="0">
                <a:solidFill>
                  <a:srgbClr val="000000"/>
                </a:solidFill>
                <a:latin typeface="Poppins"/>
                <a:ea typeface="Poppins"/>
                <a:cs typeface="Poppins"/>
                <a:sym typeface="Poppins"/>
                <a:hlinkClick r:id="rId2"/>
              </a:rPr>
              <a:t>, Séverine Duchesne</a:t>
            </a:r>
            <a:r>
              <a:rPr lang="fr-FR" sz="2000" dirty="0">
                <a:solidFill>
                  <a:srgbClr val="000000"/>
                </a:solidFill>
                <a:latin typeface="Poppins"/>
                <a:ea typeface="Poppins"/>
                <a:cs typeface="Poppins"/>
                <a:sym typeface="Poppins"/>
              </a:rPr>
              <a:t>, Kilowatt ;</a:t>
            </a:r>
          </a:p>
          <a:p>
            <a:pPr marL="285750" indent="-285750" algn="just">
              <a:buFont typeface="Arial" panose="020B0604020202020204" pitchFamily="34" charset="0"/>
              <a:buChar char="•"/>
            </a:pPr>
            <a:r>
              <a:rPr lang="fr-FR" sz="2000" i="1" dirty="0">
                <a:solidFill>
                  <a:srgbClr val="000000"/>
                </a:solidFill>
                <a:latin typeface="Poppins"/>
                <a:ea typeface="Poppins"/>
                <a:cs typeface="Poppins"/>
                <a:sym typeface="Poppins"/>
                <a:hlinkClick r:id="rId3"/>
              </a:rPr>
              <a:t>Le chat de </a:t>
            </a:r>
            <a:r>
              <a:rPr lang="fr-FR" sz="2000" i="1" dirty="0" err="1">
                <a:solidFill>
                  <a:srgbClr val="000000"/>
                </a:solidFill>
                <a:latin typeface="Poppins"/>
                <a:ea typeface="Poppins"/>
                <a:cs typeface="Poppins"/>
                <a:sym typeface="Poppins"/>
                <a:hlinkClick r:id="rId3"/>
              </a:rPr>
              <a:t>Tigali</a:t>
            </a:r>
            <a:r>
              <a:rPr lang="fr-FR" sz="2000" dirty="0">
                <a:solidFill>
                  <a:srgbClr val="000000"/>
                </a:solidFill>
                <a:latin typeface="Poppins"/>
                <a:ea typeface="Poppins"/>
                <a:cs typeface="Poppins"/>
                <a:sym typeface="Poppins"/>
                <a:hlinkClick r:id="rId3"/>
              </a:rPr>
              <a:t>, Didier </a:t>
            </a:r>
            <a:r>
              <a:rPr lang="fr-FR" sz="2000" dirty="0" err="1">
                <a:solidFill>
                  <a:srgbClr val="000000"/>
                </a:solidFill>
                <a:latin typeface="Poppins"/>
                <a:ea typeface="Poppins"/>
                <a:cs typeface="Poppins"/>
                <a:sym typeface="Poppins"/>
                <a:hlinkClick r:id="rId3"/>
              </a:rPr>
              <a:t>Daenincks</a:t>
            </a:r>
            <a:r>
              <a:rPr lang="fr-FR" sz="2000" dirty="0">
                <a:solidFill>
                  <a:srgbClr val="000000"/>
                </a:solidFill>
                <a:latin typeface="Poppins"/>
                <a:ea typeface="Poppins"/>
                <a:cs typeface="Poppins"/>
                <a:sym typeface="Poppins"/>
              </a:rPr>
              <a:t>, Souris noire, Syros ;</a:t>
            </a:r>
          </a:p>
          <a:p>
            <a:pPr marL="285750" indent="-285750" algn="just">
              <a:buFont typeface="Arial" panose="020B0604020202020204" pitchFamily="34" charset="0"/>
              <a:buChar char="•"/>
            </a:pPr>
            <a:r>
              <a:rPr lang="fr-FR" sz="2000" dirty="0">
                <a:solidFill>
                  <a:srgbClr val="000000"/>
                </a:solidFill>
                <a:latin typeface="Poppins"/>
                <a:cs typeface="Poppins"/>
                <a:hlinkClick r:id="rId4"/>
              </a:rPr>
              <a:t>Le lion et le vieux lièvre, Conte Africain </a:t>
            </a:r>
            <a:r>
              <a:rPr lang="fr-FR" sz="2000" dirty="0">
                <a:solidFill>
                  <a:srgbClr val="000000"/>
                </a:solidFill>
                <a:latin typeface="Poppins"/>
                <a:cs typeface="Poppins"/>
              </a:rPr>
              <a:t>; </a:t>
            </a:r>
          </a:p>
          <a:p>
            <a:pPr marL="285750" indent="-285750" algn="just">
              <a:buFont typeface="Arial" panose="020B0604020202020204" pitchFamily="34" charset="0"/>
              <a:buChar char="•"/>
            </a:pPr>
            <a:r>
              <a:rPr lang="fr-FR" sz="2000" dirty="0">
                <a:solidFill>
                  <a:srgbClr val="000000"/>
                </a:solidFill>
                <a:latin typeface="Poppins"/>
                <a:ea typeface="Poppins"/>
                <a:cs typeface="Poppins"/>
                <a:sym typeface="Poppins"/>
                <a:hlinkClick r:id="rId5"/>
              </a:rPr>
              <a:t>Le portefeuille, M. Charolles et al. </a:t>
            </a:r>
            <a:r>
              <a:rPr lang="fr-FR" sz="2000" dirty="0">
                <a:solidFill>
                  <a:srgbClr val="000000"/>
                </a:solidFill>
                <a:latin typeface="Poppins"/>
                <a:ea typeface="Poppins"/>
                <a:cs typeface="Poppins"/>
                <a:sym typeface="Poppins"/>
              </a:rPr>
              <a:t>;</a:t>
            </a:r>
          </a:p>
          <a:p>
            <a:pPr marL="285750" indent="-285750" algn="just">
              <a:buFont typeface="Arial" panose="020B0604020202020204" pitchFamily="34" charset="0"/>
              <a:buChar char="•"/>
            </a:pPr>
            <a:r>
              <a:rPr lang="fr-FR" sz="2000" dirty="0">
                <a:solidFill>
                  <a:srgbClr val="000000"/>
                </a:solidFill>
                <a:latin typeface="Poppins"/>
                <a:ea typeface="Poppins"/>
                <a:cs typeface="Poppins"/>
                <a:sym typeface="Poppins"/>
                <a:hlinkClick r:id="rId6"/>
              </a:rPr>
              <a:t>Le vieux dompteur, in </a:t>
            </a:r>
            <a:r>
              <a:rPr lang="fr-FR" sz="2000" i="1" dirty="0">
                <a:solidFill>
                  <a:srgbClr val="000000"/>
                </a:solidFill>
                <a:latin typeface="Poppins"/>
                <a:ea typeface="Poppins"/>
                <a:cs typeface="Poppins"/>
                <a:sym typeface="Poppins"/>
                <a:hlinkClick r:id="rId6"/>
              </a:rPr>
              <a:t>Le lion </a:t>
            </a:r>
            <a:r>
              <a:rPr lang="fr-FR" sz="2000" i="1" dirty="0">
                <a:solidFill>
                  <a:srgbClr val="000000"/>
                </a:solidFill>
                <a:latin typeface="Poppins"/>
                <a:cs typeface="Poppins"/>
                <a:sym typeface="Poppins"/>
                <a:hlinkClick r:id="rId6"/>
              </a:rPr>
              <a:t>magicien</a:t>
            </a:r>
            <a:r>
              <a:rPr lang="fr-FR" sz="2000" dirty="0">
                <a:solidFill>
                  <a:srgbClr val="000000"/>
                </a:solidFill>
                <a:latin typeface="Poppins"/>
                <a:cs typeface="Poppins"/>
                <a:sym typeface="Poppins"/>
                <a:hlinkClick r:id="rId6"/>
              </a:rPr>
              <a:t>, </a:t>
            </a:r>
            <a:r>
              <a:rPr lang="fr-FR" sz="2000" dirty="0">
                <a:solidFill>
                  <a:srgbClr val="000000"/>
                </a:solidFill>
                <a:latin typeface="Poppins"/>
                <a:cs typeface="Poppins"/>
                <a:hlinkClick r:id="rId6"/>
              </a:rPr>
              <a:t>Catherine Missonnier</a:t>
            </a:r>
            <a:r>
              <a:rPr lang="fr-FR" sz="2000" dirty="0">
                <a:solidFill>
                  <a:srgbClr val="000000"/>
                </a:solidFill>
                <a:latin typeface="Poppins"/>
                <a:cs typeface="Poppins"/>
              </a:rPr>
              <a:t>, Folio Cadet ;</a:t>
            </a:r>
          </a:p>
          <a:p>
            <a:pPr marL="285750" indent="-285750" algn="just">
              <a:buFont typeface="Arial" panose="020B0604020202020204" pitchFamily="34" charset="0"/>
              <a:buChar char="•"/>
            </a:pPr>
            <a:r>
              <a:rPr lang="fr-FR" sz="2000" i="1" dirty="0">
                <a:solidFill>
                  <a:srgbClr val="000000"/>
                </a:solidFill>
                <a:latin typeface="Poppins"/>
                <a:cs typeface="Poppins"/>
                <a:hlinkClick r:id="rId7"/>
              </a:rPr>
              <a:t>Mademoiselle Plume</a:t>
            </a:r>
            <a:r>
              <a:rPr lang="fr-FR" sz="2000" dirty="0">
                <a:solidFill>
                  <a:srgbClr val="000000"/>
                </a:solidFill>
                <a:latin typeface="Poppins"/>
                <a:cs typeface="Poppins"/>
                <a:hlinkClick r:id="rId7"/>
              </a:rPr>
              <a:t>, </a:t>
            </a:r>
            <a:r>
              <a:rPr lang="fr-FR" sz="2000" dirty="0" err="1">
                <a:solidFill>
                  <a:srgbClr val="000000"/>
                </a:solidFill>
                <a:latin typeface="Poppins"/>
                <a:cs typeface="Poppins"/>
                <a:hlinkClick r:id="rId7"/>
              </a:rPr>
              <a:t>Rascal</a:t>
            </a:r>
            <a:r>
              <a:rPr lang="fr-FR" sz="2000" dirty="0">
                <a:solidFill>
                  <a:srgbClr val="000000"/>
                </a:solidFill>
                <a:latin typeface="Poppins"/>
                <a:cs typeface="Poppins"/>
                <a:hlinkClick r:id="rId7"/>
              </a:rPr>
              <a:t> et Rita Van </a:t>
            </a:r>
            <a:r>
              <a:rPr lang="fr-FR" sz="2000" dirty="0" err="1">
                <a:solidFill>
                  <a:srgbClr val="000000"/>
                </a:solidFill>
                <a:latin typeface="Poppins"/>
                <a:cs typeface="Poppins"/>
                <a:hlinkClick r:id="rId7"/>
              </a:rPr>
              <a:t>Bilsen</a:t>
            </a:r>
            <a:r>
              <a:rPr lang="fr-FR" sz="2000" dirty="0">
                <a:solidFill>
                  <a:srgbClr val="000000"/>
                </a:solidFill>
                <a:latin typeface="Poppins"/>
                <a:cs typeface="Poppins"/>
              </a:rPr>
              <a:t>, Pastel ; </a:t>
            </a:r>
          </a:p>
          <a:p>
            <a:pPr marL="285750" indent="-285750" algn="just">
              <a:buFont typeface="Arial" panose="020B0604020202020204" pitchFamily="34" charset="0"/>
              <a:buChar char="•"/>
            </a:pPr>
            <a:r>
              <a:rPr lang="fr-FR" sz="2000" i="1" dirty="0">
                <a:solidFill>
                  <a:srgbClr val="000000"/>
                </a:solidFill>
                <a:latin typeface="Poppins"/>
                <a:cs typeface="Poppins"/>
                <a:hlinkClick r:id="rId8"/>
              </a:rPr>
              <a:t>Quand Angèle fut seule</a:t>
            </a:r>
            <a:r>
              <a:rPr lang="fr-FR" sz="2000" dirty="0">
                <a:solidFill>
                  <a:srgbClr val="000000"/>
                </a:solidFill>
                <a:latin typeface="Poppins"/>
                <a:cs typeface="Poppins"/>
                <a:hlinkClick r:id="rId8"/>
              </a:rPr>
              <a:t>, Pascal </a:t>
            </a:r>
            <a:r>
              <a:rPr lang="fr-FR" sz="2000" dirty="0" err="1">
                <a:solidFill>
                  <a:srgbClr val="000000"/>
                </a:solidFill>
                <a:latin typeface="Poppins"/>
                <a:cs typeface="Poppins"/>
                <a:hlinkClick r:id="rId8"/>
              </a:rPr>
              <a:t>Mérigeau</a:t>
            </a:r>
            <a:r>
              <a:rPr lang="fr-FR" sz="2000" dirty="0">
                <a:solidFill>
                  <a:srgbClr val="000000"/>
                </a:solidFill>
                <a:latin typeface="Poppins"/>
                <a:cs typeface="Poppins"/>
                <a:hlinkClick r:id="rId8"/>
              </a:rPr>
              <a:t> </a:t>
            </a:r>
            <a:r>
              <a:rPr lang="fr-FR" sz="2000" dirty="0">
                <a:solidFill>
                  <a:srgbClr val="000000"/>
                </a:solidFill>
                <a:latin typeface="Poppins"/>
                <a:cs typeface="Poppins"/>
              </a:rPr>
              <a:t>;</a:t>
            </a:r>
          </a:p>
          <a:p>
            <a:pPr marL="285750" indent="-285750" algn="just">
              <a:buFont typeface="Arial" panose="020B0604020202020204" pitchFamily="34" charset="0"/>
              <a:buChar char="•"/>
            </a:pPr>
            <a:r>
              <a:rPr lang="fr-FR" sz="2000" i="1" dirty="0">
                <a:solidFill>
                  <a:srgbClr val="000000"/>
                </a:solidFill>
                <a:latin typeface="Poppins"/>
                <a:cs typeface="Poppins"/>
                <a:hlinkClick r:id="rId9"/>
              </a:rPr>
              <a:t>Siam</a:t>
            </a:r>
            <a:r>
              <a:rPr lang="fr-FR" sz="2000" dirty="0">
                <a:solidFill>
                  <a:srgbClr val="000000"/>
                </a:solidFill>
                <a:latin typeface="Poppins"/>
                <a:cs typeface="Poppins"/>
                <a:hlinkClick r:id="rId9"/>
              </a:rPr>
              <a:t>, Daniel </a:t>
            </a:r>
            <a:r>
              <a:rPr lang="fr-FR" sz="2000" dirty="0" err="1">
                <a:solidFill>
                  <a:srgbClr val="000000"/>
                </a:solidFill>
                <a:latin typeface="Poppins"/>
                <a:cs typeface="Poppins"/>
                <a:hlinkClick r:id="rId9"/>
              </a:rPr>
              <a:t>Conrod</a:t>
            </a:r>
            <a:r>
              <a:rPr lang="fr-FR" sz="2000" dirty="0">
                <a:solidFill>
                  <a:srgbClr val="000000"/>
                </a:solidFill>
                <a:latin typeface="Poppins"/>
                <a:cs typeface="Poppins"/>
                <a:hlinkClick r:id="rId9"/>
              </a:rPr>
              <a:t> et François Place</a:t>
            </a:r>
            <a:r>
              <a:rPr lang="fr-FR" sz="2000" dirty="0">
                <a:solidFill>
                  <a:srgbClr val="000000"/>
                </a:solidFill>
                <a:latin typeface="Poppins"/>
                <a:cs typeface="Poppins"/>
              </a:rPr>
              <a:t>, Rue du monde ;</a:t>
            </a:r>
          </a:p>
          <a:p>
            <a:pPr marL="285750" indent="-285750" algn="just">
              <a:buFont typeface="Arial" panose="020B0604020202020204" pitchFamily="34" charset="0"/>
              <a:buChar char="•"/>
            </a:pPr>
            <a:r>
              <a:rPr lang="fr-FR" sz="2000" i="1" dirty="0">
                <a:solidFill>
                  <a:srgbClr val="000000"/>
                </a:solidFill>
                <a:latin typeface="Poppins"/>
                <a:cs typeface="Poppins"/>
                <a:hlinkClick r:id="rId10"/>
              </a:rPr>
              <a:t>Satanés Lapins</a:t>
            </a:r>
            <a:r>
              <a:rPr lang="fr-FR" sz="2000" dirty="0">
                <a:solidFill>
                  <a:srgbClr val="000000"/>
                </a:solidFill>
                <a:latin typeface="Poppins"/>
                <a:cs typeface="Poppins"/>
                <a:hlinkClick r:id="rId10"/>
              </a:rPr>
              <a:t>, Ciara Flood</a:t>
            </a:r>
            <a:r>
              <a:rPr lang="fr-FR" sz="2000" dirty="0">
                <a:solidFill>
                  <a:srgbClr val="000000"/>
                </a:solidFill>
                <a:latin typeface="Poppins"/>
                <a:cs typeface="Poppins"/>
              </a:rPr>
              <a:t>, Circonflexe ; </a:t>
            </a:r>
          </a:p>
          <a:p>
            <a:pPr marL="285750" indent="-285750" algn="just">
              <a:buFont typeface="Arial" panose="020B0604020202020204" pitchFamily="34" charset="0"/>
              <a:buChar char="•"/>
            </a:pPr>
            <a:r>
              <a:rPr lang="fr-FR" sz="2000" i="1" dirty="0">
                <a:solidFill>
                  <a:srgbClr val="000000"/>
                </a:solidFill>
                <a:latin typeface="Poppins"/>
                <a:ea typeface="Poppins"/>
                <a:cs typeface="Poppins"/>
                <a:sym typeface="Poppins"/>
                <a:hlinkClick r:id="rId11"/>
              </a:rPr>
              <a:t>Une histoire à 4 voix</a:t>
            </a:r>
            <a:r>
              <a:rPr lang="fr-FR" sz="2000" dirty="0">
                <a:solidFill>
                  <a:srgbClr val="000000"/>
                </a:solidFill>
                <a:latin typeface="Poppins"/>
                <a:ea typeface="Poppins"/>
                <a:cs typeface="Poppins"/>
                <a:sym typeface="Poppins"/>
                <a:hlinkClick r:id="rId11"/>
              </a:rPr>
              <a:t>, Anthony Browne</a:t>
            </a:r>
            <a:r>
              <a:rPr lang="fr-FR" sz="2000" dirty="0">
                <a:solidFill>
                  <a:srgbClr val="000000"/>
                </a:solidFill>
                <a:latin typeface="Poppins"/>
                <a:ea typeface="Poppins"/>
                <a:cs typeface="Poppins"/>
                <a:sym typeface="Poppins"/>
              </a:rPr>
              <a:t>, Ecole des Loisirs ;</a:t>
            </a:r>
          </a:p>
          <a:p>
            <a:pPr marL="285750" indent="-285750" algn="just">
              <a:buFont typeface="Arial" panose="020B0604020202020204" pitchFamily="34" charset="0"/>
              <a:buChar char="•"/>
            </a:pPr>
            <a:endParaRPr lang="fr-FR" sz="2000" dirty="0">
              <a:solidFill>
                <a:srgbClr val="000000"/>
              </a:solidFill>
              <a:latin typeface="Poppins"/>
              <a:ea typeface="Poppins"/>
              <a:cs typeface="Poppins"/>
              <a:sym typeface="Poppins"/>
            </a:endParaRPr>
          </a:p>
          <a:p>
            <a:pPr algn="just"/>
            <a:r>
              <a:rPr lang="fr-FR" sz="2000" dirty="0">
                <a:solidFill>
                  <a:srgbClr val="000000"/>
                </a:solidFill>
                <a:latin typeface="Poppins"/>
                <a:ea typeface="Poppins"/>
                <a:cs typeface="Poppins"/>
                <a:sym typeface="Poppins"/>
              </a:rPr>
              <a:t>Ce corpus est constitué de récits rétrospectifs (</a:t>
            </a:r>
            <a:r>
              <a:rPr lang="fr-FR" sz="2000" i="1" dirty="0">
                <a:solidFill>
                  <a:srgbClr val="000000"/>
                </a:solidFill>
                <a:latin typeface="Poppins"/>
                <a:ea typeface="Poppins"/>
                <a:cs typeface="Poppins"/>
                <a:sym typeface="Poppins"/>
              </a:rPr>
              <a:t>Siam, Le vieux dompteur, Quand Angèle fut seule</a:t>
            </a:r>
            <a:r>
              <a:rPr lang="fr-FR" sz="2000" dirty="0">
                <a:solidFill>
                  <a:srgbClr val="000000"/>
                </a:solidFill>
                <a:latin typeface="Poppins"/>
                <a:ea typeface="Poppins"/>
                <a:cs typeface="Poppins"/>
                <a:sym typeface="Poppins"/>
              </a:rPr>
              <a:t>), de récits avec </a:t>
            </a:r>
          </a:p>
          <a:p>
            <a:pPr algn="just"/>
            <a:r>
              <a:rPr lang="fr-FR" sz="2000" dirty="0">
                <a:solidFill>
                  <a:srgbClr val="000000"/>
                </a:solidFill>
                <a:latin typeface="Poppins"/>
                <a:ea typeface="Poppins"/>
                <a:cs typeface="Poppins"/>
                <a:sym typeface="Poppins"/>
              </a:rPr>
              <a:t>Ellipses et « bonds » temporels (</a:t>
            </a:r>
            <a:r>
              <a:rPr lang="fr-FR" sz="2000" i="1" dirty="0">
                <a:solidFill>
                  <a:srgbClr val="000000"/>
                </a:solidFill>
                <a:latin typeface="Poppins"/>
                <a:ea typeface="Poppins"/>
                <a:cs typeface="Poppins"/>
                <a:sym typeface="Poppins"/>
              </a:rPr>
              <a:t>le chat de </a:t>
            </a:r>
            <a:r>
              <a:rPr lang="fr-FR" sz="2000" i="1" dirty="0" err="1">
                <a:solidFill>
                  <a:srgbClr val="000000"/>
                </a:solidFill>
                <a:latin typeface="Poppins"/>
                <a:ea typeface="Poppins"/>
                <a:cs typeface="Poppins"/>
                <a:sym typeface="Poppins"/>
              </a:rPr>
              <a:t>Tigali</a:t>
            </a:r>
            <a:r>
              <a:rPr lang="fr-FR" sz="2000" i="1" dirty="0">
                <a:solidFill>
                  <a:srgbClr val="000000"/>
                </a:solidFill>
                <a:latin typeface="Poppins"/>
                <a:ea typeface="Poppins"/>
                <a:cs typeface="Poppins"/>
                <a:sym typeface="Poppins"/>
              </a:rPr>
              <a:t>, Quand Angèle fut seule</a:t>
            </a:r>
            <a:r>
              <a:rPr lang="fr-FR" sz="2000" dirty="0">
                <a:solidFill>
                  <a:srgbClr val="000000"/>
                </a:solidFill>
                <a:latin typeface="Poppins"/>
                <a:ea typeface="Poppins"/>
                <a:cs typeface="Poppins"/>
                <a:sym typeface="Poppins"/>
              </a:rPr>
              <a:t>) ou enfin de récits dans lesquels la</a:t>
            </a:r>
          </a:p>
          <a:p>
            <a:pPr algn="just"/>
            <a:r>
              <a:rPr lang="fr-FR" sz="2000" dirty="0">
                <a:solidFill>
                  <a:srgbClr val="000000"/>
                </a:solidFill>
                <a:latin typeface="Poppins"/>
                <a:ea typeface="Poppins"/>
                <a:cs typeface="Poppins"/>
                <a:sym typeface="Poppins"/>
              </a:rPr>
              <a:t>chronologie est à reconstruire en s’appuyant sur différents points de vue (</a:t>
            </a:r>
            <a:r>
              <a:rPr lang="fr-FR" sz="2000" i="1" dirty="0">
                <a:solidFill>
                  <a:srgbClr val="000000"/>
                </a:solidFill>
                <a:latin typeface="Poppins"/>
                <a:ea typeface="Poppins"/>
                <a:cs typeface="Poppins"/>
                <a:sym typeface="Poppins"/>
              </a:rPr>
              <a:t>Une histoire à 4 voix, ici</a:t>
            </a:r>
            <a:r>
              <a:rPr lang="fr-FR" sz="2000" dirty="0">
                <a:solidFill>
                  <a:srgbClr val="000000"/>
                </a:solidFill>
                <a:latin typeface="Poppins"/>
                <a:ea typeface="Poppins"/>
                <a:cs typeface="Poppins"/>
                <a:sym typeface="Poppins"/>
              </a:rPr>
              <a:t>).</a:t>
            </a:r>
          </a:p>
          <a:p>
            <a:pPr marL="285750" indent="-285750" algn="just">
              <a:buFont typeface="Arial" panose="020B0604020202020204" pitchFamily="34" charset="0"/>
              <a:buChar char="•"/>
            </a:pPr>
            <a:endParaRPr lang="fr-FR" dirty="0">
              <a:solidFill>
                <a:srgbClr val="000000"/>
              </a:solidFill>
              <a:latin typeface="Poppins"/>
              <a:cs typeface="Poppins"/>
            </a:endParaRPr>
          </a:p>
          <a:p>
            <a:pPr algn="just"/>
            <a:r>
              <a:rPr lang="fr-FR" dirty="0">
                <a:solidFill>
                  <a:srgbClr val="000000"/>
                </a:solidFill>
                <a:latin typeface="Poppins"/>
                <a:cs typeface="Poppins"/>
              </a:rPr>
              <a:t>Dans toutes les cas, la compréhension de ces récits passe par la compréhension d’aspects de la temporalité (durée, rupture, saut,</a:t>
            </a:r>
          </a:p>
          <a:p>
            <a:pPr algn="just"/>
            <a:r>
              <a:rPr lang="fr-FR" dirty="0">
                <a:solidFill>
                  <a:srgbClr val="000000"/>
                </a:solidFill>
                <a:latin typeface="Poppins"/>
                <a:cs typeface="Poppins"/>
              </a:rPr>
              <a:t>Simultanéité, etc.)</a:t>
            </a:r>
          </a:p>
          <a:p>
            <a:pPr marL="285750" indent="-285750" algn="just">
              <a:buFont typeface="Arial" panose="020B0604020202020204" pitchFamily="34" charset="0"/>
              <a:buChar char="•"/>
            </a:pPr>
            <a:endParaRPr lang="fr-FR" dirty="0">
              <a:solidFill>
                <a:srgbClr val="000000"/>
              </a:solidFill>
              <a:latin typeface="Poppins"/>
              <a:cs typeface="Poppins"/>
              <a:sym typeface="Poppins"/>
            </a:endParaRPr>
          </a:p>
          <a:p>
            <a:pPr algn="just"/>
            <a:r>
              <a:rPr lang="fr-FR" dirty="0">
                <a:solidFill>
                  <a:srgbClr val="000000"/>
                </a:solidFill>
                <a:latin typeface="Poppins"/>
                <a:ea typeface="Poppins"/>
                <a:cs typeface="Poppins"/>
                <a:sym typeface="Poppins"/>
              </a:rPr>
              <a:t> </a:t>
            </a:r>
          </a:p>
          <a:p>
            <a:pPr algn="just"/>
            <a:endParaRPr lang="fr-FR" dirty="0">
              <a:solidFill>
                <a:srgbClr val="000000"/>
              </a:solidFill>
              <a:latin typeface="Poppins"/>
              <a:ea typeface="Poppins"/>
              <a:cs typeface="Poppins"/>
              <a:sym typeface="Poppins"/>
            </a:endParaRPr>
          </a:p>
          <a:p>
            <a:pPr algn="just"/>
            <a:endParaRPr lang="fr-FR" dirty="0">
              <a:solidFill>
                <a:srgbClr val="000000"/>
              </a:solidFill>
              <a:latin typeface="Poppins"/>
              <a:ea typeface="Poppins"/>
              <a:cs typeface="Poppins"/>
              <a:sym typeface="Poppins"/>
            </a:endParaRPr>
          </a:p>
        </p:txBody>
      </p:sp>
      <p:sp>
        <p:nvSpPr>
          <p:cNvPr id="7" name="TextBox 7"/>
          <p:cNvSpPr txBox="1"/>
          <p:nvPr/>
        </p:nvSpPr>
        <p:spPr>
          <a:xfrm>
            <a:off x="1028700" y="1271716"/>
            <a:ext cx="16230600" cy="2141612"/>
          </a:xfrm>
          <a:prstGeom prst="rect">
            <a:avLst/>
          </a:prstGeom>
        </p:spPr>
        <p:txBody>
          <a:bodyPr lIns="0" tIns="0" rIns="0" bIns="0" rtlCol="0" anchor="t">
            <a:spAutoFit/>
          </a:bodyPr>
          <a:lstStyle/>
          <a:p>
            <a:pPr algn="l">
              <a:lnSpc>
                <a:spcPts val="16747"/>
              </a:lnSpc>
            </a:pPr>
            <a:r>
              <a:rPr lang="en-US" sz="11962" dirty="0">
                <a:solidFill>
                  <a:srgbClr val="000000"/>
                </a:solidFill>
                <a:latin typeface="Jenthill"/>
                <a:ea typeface="Jenthill"/>
                <a:cs typeface="Jenthill"/>
                <a:sym typeface="Jenthill"/>
              </a:rPr>
              <a:t>Corpus</a:t>
            </a:r>
          </a:p>
        </p:txBody>
      </p:sp>
      <p:sp>
        <p:nvSpPr>
          <p:cNvPr id="8" name="Freeform 5">
            <a:hlinkClick r:id="rId12" action="ppaction://hlinksldjump"/>
            <a:extLst>
              <a:ext uri="{FF2B5EF4-FFF2-40B4-BE49-F238E27FC236}">
                <a16:creationId xmlns:a16="http://schemas.microsoft.com/office/drawing/2014/main" id="{E2994AC4-2882-40C2-ADEC-84EEBF946F90}"/>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13"/>
            <a:stretch>
              <a:fillRect/>
            </a:stretch>
          </a:blipFill>
        </p:spPr>
      </p:sp>
      <p:sp>
        <p:nvSpPr>
          <p:cNvPr id="9" name="Rectangle : coins arrondis 8">
            <a:extLst>
              <a:ext uri="{FF2B5EF4-FFF2-40B4-BE49-F238E27FC236}">
                <a16:creationId xmlns:a16="http://schemas.microsoft.com/office/drawing/2014/main" id="{50C95300-2A89-4CA7-8243-29B65EA405B8}"/>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12" action="ppaction://hlinksldjump"/>
              </a:rPr>
              <a:t>Retour</a:t>
            </a:r>
            <a:endParaRPr lang="fr-FR"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18985" y="320262"/>
            <a:ext cx="17250031" cy="9501814"/>
            <a:chOff x="0" y="-38100"/>
            <a:chExt cx="4543218" cy="25025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95400" y="3543300"/>
            <a:ext cx="16154400" cy="2202141"/>
          </a:xfrm>
          <a:prstGeom prst="rect">
            <a:avLst/>
          </a:prstGeom>
        </p:spPr>
        <p:txBody>
          <a:bodyPr wrap="square" lIns="0" tIns="0" rIns="0" bIns="0" rtlCol="0" anchor="t">
            <a:spAutoFit/>
          </a:bodyPr>
          <a:lstStyle/>
          <a:p>
            <a:pPr algn="just">
              <a:lnSpc>
                <a:spcPts val="4433"/>
              </a:lnSpc>
            </a:pPr>
            <a:r>
              <a:rPr lang="fr-FR" sz="2400" dirty="0">
                <a:solidFill>
                  <a:srgbClr val="000000"/>
                </a:solidFill>
                <a:latin typeface="Poppins"/>
                <a:ea typeface="Poppins"/>
                <a:cs typeface="Poppins"/>
                <a:sym typeface="Poppins"/>
              </a:rPr>
              <a:t>Deux scenarios pédagogiques ont été élaborés et expérimentés en classe par des enseignants accompagnés par les formateurs des circonscriptions de Morteau, Pontarlier, Besançon 1 et Besançon 3. Ils permettent aux élèves de reconstruire la chronologie du récit, de représenter la durée et la simultanéité, et d’aborder la notion de point de vue. </a:t>
            </a:r>
          </a:p>
        </p:txBody>
      </p:sp>
      <p:sp>
        <p:nvSpPr>
          <p:cNvPr id="7" name="TextBox 7"/>
          <p:cNvSpPr txBox="1"/>
          <p:nvPr/>
        </p:nvSpPr>
        <p:spPr>
          <a:xfrm>
            <a:off x="1028700" y="1271716"/>
            <a:ext cx="16230600" cy="2141612"/>
          </a:xfrm>
          <a:prstGeom prst="rect">
            <a:avLst/>
          </a:prstGeom>
        </p:spPr>
        <p:txBody>
          <a:bodyPr lIns="0" tIns="0" rIns="0" bIns="0" rtlCol="0" anchor="t">
            <a:spAutoFit/>
          </a:bodyPr>
          <a:lstStyle/>
          <a:p>
            <a:pPr algn="l">
              <a:lnSpc>
                <a:spcPts val="16747"/>
              </a:lnSpc>
            </a:pPr>
            <a:r>
              <a:rPr lang="en-US" sz="11962" dirty="0" err="1">
                <a:solidFill>
                  <a:srgbClr val="000000"/>
                </a:solidFill>
                <a:latin typeface="Jenthill Caps" panose="020B0604020202020204" charset="0"/>
                <a:ea typeface="Jenthill"/>
                <a:cs typeface="Jenthill"/>
                <a:sym typeface="Jenthill"/>
              </a:rPr>
              <a:t>Scénarios</a:t>
            </a:r>
            <a:r>
              <a:rPr lang="en-US" sz="11962" dirty="0">
                <a:solidFill>
                  <a:srgbClr val="000000"/>
                </a:solidFill>
                <a:latin typeface="Jenthill Caps" panose="020B0604020202020204" charset="0"/>
                <a:ea typeface="Jenthill"/>
                <a:cs typeface="Jenthill"/>
                <a:sym typeface="Jenthill"/>
              </a:rPr>
              <a:t> </a:t>
            </a:r>
            <a:r>
              <a:rPr lang="en-US" sz="11962" dirty="0" err="1">
                <a:solidFill>
                  <a:srgbClr val="000000"/>
                </a:solidFill>
                <a:latin typeface="Jenthill Caps" panose="020B0604020202020204" charset="0"/>
                <a:ea typeface="Jenthill"/>
                <a:cs typeface="Jenthill"/>
                <a:sym typeface="Jenthill"/>
              </a:rPr>
              <a:t>pédagogiques</a:t>
            </a:r>
            <a:endParaRPr lang="en-US" sz="11962" dirty="0">
              <a:solidFill>
                <a:srgbClr val="000000"/>
              </a:solidFill>
              <a:latin typeface="Jenthill Caps" panose="020B0604020202020204" charset="0"/>
              <a:ea typeface="Jenthill"/>
              <a:cs typeface="Jenthill"/>
              <a:sym typeface="Jenthill"/>
            </a:endParaRPr>
          </a:p>
        </p:txBody>
      </p:sp>
      <p:sp>
        <p:nvSpPr>
          <p:cNvPr id="8" name="Freeform 5">
            <a:hlinkClick r:id="rId3" action="ppaction://hlinksldjump"/>
            <a:extLst>
              <a:ext uri="{FF2B5EF4-FFF2-40B4-BE49-F238E27FC236}">
                <a16:creationId xmlns:a16="http://schemas.microsoft.com/office/drawing/2014/main" id="{E2994AC4-2882-40C2-ADEC-84EEBF946F90}"/>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4"/>
            <a:stretch>
              <a:fillRect/>
            </a:stretch>
          </a:blipFill>
        </p:spPr>
      </p:sp>
      <p:sp>
        <p:nvSpPr>
          <p:cNvPr id="9" name="Rectangle : coins arrondis 8">
            <a:extLst>
              <a:ext uri="{FF2B5EF4-FFF2-40B4-BE49-F238E27FC236}">
                <a16:creationId xmlns:a16="http://schemas.microsoft.com/office/drawing/2014/main" id="{50C95300-2A89-4CA7-8243-29B65EA405B8}"/>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3" action="ppaction://hlinksldjump"/>
              </a:rPr>
              <a:t>Retour</a:t>
            </a:r>
            <a:endParaRPr lang="fr-FR" sz="2800" dirty="0"/>
          </a:p>
        </p:txBody>
      </p:sp>
      <p:pic>
        <p:nvPicPr>
          <p:cNvPr id="11" name="Image 10" descr="Les invité·es du mercredi : Léo Mx, Séverine Duchesne et Galia Tapiero – La  mare aux mots">
            <a:hlinkClick r:id="rId5"/>
            <a:extLst>
              <a:ext uri="{FF2B5EF4-FFF2-40B4-BE49-F238E27FC236}">
                <a16:creationId xmlns:a16="http://schemas.microsoft.com/office/drawing/2014/main" id="{4ED42E66-9734-84C7-5FF5-152CF31D5B6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6210300"/>
            <a:ext cx="2132524" cy="3171600"/>
          </a:xfrm>
          <a:prstGeom prst="rect">
            <a:avLst/>
          </a:prstGeom>
          <a:noFill/>
          <a:ln>
            <a:solidFill>
              <a:schemeClr val="tx1"/>
            </a:solidFill>
          </a:ln>
        </p:spPr>
      </p:pic>
      <p:pic>
        <p:nvPicPr>
          <p:cNvPr id="12" name="Image 11">
            <a:hlinkClick r:id="rId7"/>
            <a:extLst>
              <a:ext uri="{FF2B5EF4-FFF2-40B4-BE49-F238E27FC236}">
                <a16:creationId xmlns:a16="http://schemas.microsoft.com/office/drawing/2014/main" id="{8AB55BC4-22CA-4241-802A-5404084ADD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400" y="6286500"/>
            <a:ext cx="2514600" cy="3177732"/>
          </a:xfrm>
          <a:prstGeom prst="rect">
            <a:avLst/>
          </a:prstGeom>
        </p:spPr>
      </p:pic>
    </p:spTree>
    <p:extLst>
      <p:ext uri="{BB962C8B-B14F-4D97-AF65-F5344CB8AC3E}">
        <p14:creationId xmlns:p14="http://schemas.microsoft.com/office/powerpoint/2010/main" val="240319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C7C7"/>
        </a:solidFill>
        <a:effectLst/>
      </p:bgPr>
    </p:bg>
    <p:spTree>
      <p:nvGrpSpPr>
        <p:cNvPr id="1" name=""/>
        <p:cNvGrpSpPr/>
        <p:nvPr/>
      </p:nvGrpSpPr>
      <p:grpSpPr>
        <a:xfrm>
          <a:off x="0" y="0"/>
          <a:ext cx="0" cy="0"/>
          <a:chOff x="0" y="0"/>
          <a:chExt cx="0" cy="0"/>
        </a:xfrm>
      </p:grpSpPr>
      <p:grpSp>
        <p:nvGrpSpPr>
          <p:cNvPr id="2" name="Group 2"/>
          <p:cNvGrpSpPr/>
          <p:nvPr/>
        </p:nvGrpSpPr>
        <p:grpSpPr>
          <a:xfrm>
            <a:off x="518985" y="464923"/>
            <a:ext cx="17250031" cy="9357153"/>
            <a:chOff x="0" y="0"/>
            <a:chExt cx="4543218" cy="2464435"/>
          </a:xfrm>
        </p:grpSpPr>
        <p:sp>
          <p:nvSpPr>
            <p:cNvPr id="3" name="Freeform 3"/>
            <p:cNvSpPr/>
            <p:nvPr/>
          </p:nvSpPr>
          <p:spPr>
            <a:xfrm>
              <a:off x="0" y="0"/>
              <a:ext cx="4543218" cy="2464435"/>
            </a:xfrm>
            <a:custGeom>
              <a:avLst/>
              <a:gdLst/>
              <a:ahLst/>
              <a:cxnLst/>
              <a:rect l="l" t="t" r="r" b="b"/>
              <a:pathLst>
                <a:path w="4543218" h="2464435">
                  <a:moveTo>
                    <a:pt x="0" y="0"/>
                  </a:moveTo>
                  <a:lnTo>
                    <a:pt x="4543218" y="0"/>
                  </a:lnTo>
                  <a:lnTo>
                    <a:pt x="4543218" y="2464435"/>
                  </a:lnTo>
                  <a:lnTo>
                    <a:pt x="0" y="2464435"/>
                  </a:lnTo>
                  <a:close/>
                </a:path>
              </a:pathLst>
            </a:custGeom>
            <a:solidFill>
              <a:srgbClr val="FFFFFF"/>
            </a:solidFill>
          </p:spPr>
        </p:sp>
        <p:sp>
          <p:nvSpPr>
            <p:cNvPr id="4" name="TextBox 4"/>
            <p:cNvSpPr txBox="1"/>
            <p:nvPr/>
          </p:nvSpPr>
          <p:spPr>
            <a:xfrm>
              <a:off x="0" y="-38100"/>
              <a:ext cx="4543218" cy="250253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95400" y="3162300"/>
            <a:ext cx="16154400" cy="1637884"/>
          </a:xfrm>
          <a:prstGeom prst="rect">
            <a:avLst/>
          </a:prstGeom>
        </p:spPr>
        <p:txBody>
          <a:bodyPr wrap="square" lIns="0" tIns="0" rIns="0" bIns="0" rtlCol="0" anchor="t">
            <a:spAutoFit/>
          </a:bodyPr>
          <a:lstStyle/>
          <a:p>
            <a:pPr algn="l">
              <a:lnSpc>
                <a:spcPts val="4433"/>
              </a:lnSpc>
            </a:pPr>
            <a:r>
              <a:rPr lang="fr-FR" sz="2400" dirty="0">
                <a:solidFill>
                  <a:srgbClr val="000000"/>
                </a:solidFill>
                <a:latin typeface="Poppins"/>
                <a:ea typeface="Poppins"/>
                <a:cs typeface="Poppins"/>
                <a:sym typeface="Poppins"/>
              </a:rPr>
              <a:t>En formation, il peut être proposer aux enseignants  de reconstruire la chronologie du récit en faisant apparaitre les différentes dimensions du temps : succession, simultanéité, durée des actions. Voici deux exemples, réaliser à partir d’albums en littérature de jeunesse. </a:t>
            </a:r>
          </a:p>
        </p:txBody>
      </p:sp>
      <p:sp>
        <p:nvSpPr>
          <p:cNvPr id="7" name="TextBox 7"/>
          <p:cNvSpPr txBox="1"/>
          <p:nvPr/>
        </p:nvSpPr>
        <p:spPr>
          <a:xfrm>
            <a:off x="1028700" y="1271716"/>
            <a:ext cx="16230600" cy="2141612"/>
          </a:xfrm>
          <a:prstGeom prst="rect">
            <a:avLst/>
          </a:prstGeom>
        </p:spPr>
        <p:txBody>
          <a:bodyPr lIns="0" tIns="0" rIns="0" bIns="0" rtlCol="0" anchor="t">
            <a:spAutoFit/>
          </a:bodyPr>
          <a:lstStyle/>
          <a:p>
            <a:pPr algn="l">
              <a:lnSpc>
                <a:spcPts val="16747"/>
              </a:lnSpc>
            </a:pPr>
            <a:r>
              <a:rPr lang="en-US" sz="11962" dirty="0" err="1">
                <a:solidFill>
                  <a:srgbClr val="000000"/>
                </a:solidFill>
                <a:latin typeface="Jenthill"/>
                <a:ea typeface="Jenthill"/>
                <a:cs typeface="Jenthill"/>
                <a:sym typeface="Jenthill"/>
              </a:rPr>
              <a:t>Activités</a:t>
            </a:r>
            <a:r>
              <a:rPr lang="en-US" sz="11962" dirty="0">
                <a:solidFill>
                  <a:srgbClr val="000000"/>
                </a:solidFill>
                <a:latin typeface="Jenthill"/>
                <a:ea typeface="Jenthill"/>
                <a:cs typeface="Jenthill"/>
                <a:sym typeface="Jenthill"/>
              </a:rPr>
              <a:t> </a:t>
            </a:r>
            <a:r>
              <a:rPr lang="en-US" sz="11962" dirty="0" err="1">
                <a:solidFill>
                  <a:srgbClr val="000000"/>
                </a:solidFill>
                <a:latin typeface="Jenthill"/>
                <a:ea typeface="Jenthill"/>
                <a:cs typeface="Jenthill"/>
                <a:sym typeface="Jenthill"/>
              </a:rPr>
              <a:t>en</a:t>
            </a:r>
            <a:r>
              <a:rPr lang="en-US" sz="11962" dirty="0">
                <a:solidFill>
                  <a:srgbClr val="000000"/>
                </a:solidFill>
                <a:latin typeface="Jenthill"/>
                <a:ea typeface="Jenthill"/>
                <a:cs typeface="Jenthill"/>
                <a:sym typeface="Jenthill"/>
              </a:rPr>
              <a:t> formation</a:t>
            </a:r>
          </a:p>
        </p:txBody>
      </p:sp>
      <p:sp>
        <p:nvSpPr>
          <p:cNvPr id="8" name="Freeform 5">
            <a:hlinkClick r:id="rId2" action="ppaction://hlinksldjump"/>
            <a:extLst>
              <a:ext uri="{FF2B5EF4-FFF2-40B4-BE49-F238E27FC236}">
                <a16:creationId xmlns:a16="http://schemas.microsoft.com/office/drawing/2014/main" id="{E2994AC4-2882-40C2-ADEC-84EEBF946F90}"/>
              </a:ext>
            </a:extLst>
          </p:cNvPr>
          <p:cNvSpPr/>
          <p:nvPr/>
        </p:nvSpPr>
        <p:spPr>
          <a:xfrm>
            <a:off x="16078200" y="8267700"/>
            <a:ext cx="1433384" cy="1638300"/>
          </a:xfrm>
          <a:custGeom>
            <a:avLst/>
            <a:gdLst/>
            <a:ahLst/>
            <a:cxnLst/>
            <a:rect l="l" t="t" r="r" b="b"/>
            <a:pathLst>
              <a:path w="5615742" h="7438069">
                <a:moveTo>
                  <a:pt x="0" y="0"/>
                </a:moveTo>
                <a:lnTo>
                  <a:pt x="5615742" y="0"/>
                </a:lnTo>
                <a:lnTo>
                  <a:pt x="5615742" y="7438069"/>
                </a:lnTo>
                <a:lnTo>
                  <a:pt x="0" y="7438069"/>
                </a:lnTo>
                <a:lnTo>
                  <a:pt x="0" y="0"/>
                </a:lnTo>
                <a:close/>
              </a:path>
            </a:pathLst>
          </a:custGeom>
          <a:blipFill>
            <a:blip r:embed="rId3"/>
            <a:stretch>
              <a:fillRect/>
            </a:stretch>
          </a:blipFill>
        </p:spPr>
      </p:sp>
      <p:sp>
        <p:nvSpPr>
          <p:cNvPr id="9" name="Rectangle : coins arrondis 8">
            <a:extLst>
              <a:ext uri="{FF2B5EF4-FFF2-40B4-BE49-F238E27FC236}">
                <a16:creationId xmlns:a16="http://schemas.microsoft.com/office/drawing/2014/main" id="{50C95300-2A89-4CA7-8243-29B65EA405B8}"/>
              </a:ext>
            </a:extLst>
          </p:cNvPr>
          <p:cNvSpPr/>
          <p:nvPr/>
        </p:nvSpPr>
        <p:spPr>
          <a:xfrm>
            <a:off x="16002000" y="75057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2" action="ppaction://hlinksldjump"/>
              </a:rPr>
              <a:t>Retour</a:t>
            </a:r>
            <a:endParaRPr lang="fr-FR" sz="2800" dirty="0"/>
          </a:p>
        </p:txBody>
      </p:sp>
      <p:pic>
        <p:nvPicPr>
          <p:cNvPr id="10" name="Image 9" descr="Satanés lapins !: Venez faire la connaissance des insupportables nouveaux voisins de M.Ours">
            <a:extLst>
              <a:ext uri="{FF2B5EF4-FFF2-40B4-BE49-F238E27FC236}">
                <a16:creationId xmlns:a16="http://schemas.microsoft.com/office/drawing/2014/main" id="{EE67E517-2CCE-47D3-A948-125CE496FD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124590">
            <a:off x="2937362" y="5066900"/>
            <a:ext cx="2395443" cy="2982894"/>
          </a:xfrm>
          <a:prstGeom prst="rect">
            <a:avLst/>
          </a:prstGeom>
          <a:noFill/>
          <a:ln>
            <a:noFill/>
          </a:ln>
        </p:spPr>
      </p:pic>
      <p:pic>
        <p:nvPicPr>
          <p:cNvPr id="11" name="Picture 2" descr="UNE">
            <a:extLst>
              <a:ext uri="{FF2B5EF4-FFF2-40B4-BE49-F238E27FC236}">
                <a16:creationId xmlns:a16="http://schemas.microsoft.com/office/drawing/2014/main" id="{91652582-6E23-48AB-8B9D-9415436EB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1722">
            <a:off x="11091965" y="5021645"/>
            <a:ext cx="2643002" cy="2924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2" name="Ellipse 11">
            <a:hlinkClick r:id="rId6" action="ppaction://hlinksldjump"/>
            <a:extLst>
              <a:ext uri="{FF2B5EF4-FFF2-40B4-BE49-F238E27FC236}">
                <a16:creationId xmlns:a16="http://schemas.microsoft.com/office/drawing/2014/main" id="{14878390-33DC-4939-B424-F4751A789052}"/>
              </a:ext>
            </a:extLst>
          </p:cNvPr>
          <p:cNvSpPr/>
          <p:nvPr/>
        </p:nvSpPr>
        <p:spPr>
          <a:xfrm>
            <a:off x="4038600" y="7658100"/>
            <a:ext cx="3099334" cy="1555346"/>
          </a:xfrm>
          <a:prstGeom prst="ellipse">
            <a:avLst/>
          </a:prstGeom>
          <a:solidFill>
            <a:srgbClr val="FBE6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Satanés Lapins</a:t>
            </a:r>
          </a:p>
        </p:txBody>
      </p:sp>
      <p:sp>
        <p:nvSpPr>
          <p:cNvPr id="13" name="Ellipse 12">
            <a:hlinkClick r:id="rId7" action="ppaction://hlinksldjump"/>
            <a:extLst>
              <a:ext uri="{FF2B5EF4-FFF2-40B4-BE49-F238E27FC236}">
                <a16:creationId xmlns:a16="http://schemas.microsoft.com/office/drawing/2014/main" id="{9C3A01A6-0C10-4C36-B5F2-103E6AAE0727}"/>
              </a:ext>
            </a:extLst>
          </p:cNvPr>
          <p:cNvSpPr/>
          <p:nvPr/>
        </p:nvSpPr>
        <p:spPr>
          <a:xfrm>
            <a:off x="9144000" y="7581900"/>
            <a:ext cx="3099334" cy="1555346"/>
          </a:xfrm>
          <a:prstGeom prst="ellipse">
            <a:avLst/>
          </a:prstGeom>
          <a:solidFill>
            <a:srgbClr val="FEFE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Mademoiselle Plume </a:t>
            </a:r>
          </a:p>
        </p:txBody>
      </p:sp>
    </p:spTree>
    <p:extLst>
      <p:ext uri="{BB962C8B-B14F-4D97-AF65-F5344CB8AC3E}">
        <p14:creationId xmlns:p14="http://schemas.microsoft.com/office/powerpoint/2010/main" val="380033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èche : droite 2">
            <a:extLst>
              <a:ext uri="{FF2B5EF4-FFF2-40B4-BE49-F238E27FC236}">
                <a16:creationId xmlns:a16="http://schemas.microsoft.com/office/drawing/2014/main" id="{DB74726C-74FC-457C-54B4-031544633987}"/>
              </a:ext>
            </a:extLst>
          </p:cNvPr>
          <p:cNvSpPr/>
          <p:nvPr/>
        </p:nvSpPr>
        <p:spPr>
          <a:xfrm>
            <a:off x="653144" y="6104113"/>
            <a:ext cx="16679636" cy="4327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 name="Titre 1">
            <a:extLst>
              <a:ext uri="{FF2B5EF4-FFF2-40B4-BE49-F238E27FC236}">
                <a16:creationId xmlns:a16="http://schemas.microsoft.com/office/drawing/2014/main" id="{04AA6E92-AEE5-F61D-4124-856E76154EFC}"/>
              </a:ext>
            </a:extLst>
          </p:cNvPr>
          <p:cNvSpPr>
            <a:spLocks noGrp="1"/>
          </p:cNvSpPr>
          <p:nvPr>
            <p:ph type="title"/>
          </p:nvPr>
        </p:nvSpPr>
        <p:spPr>
          <a:xfrm>
            <a:off x="10566399" y="102332"/>
            <a:ext cx="6013449" cy="1208394"/>
          </a:xfrm>
        </p:spPr>
        <p:txBody>
          <a:bodyPr/>
          <a:lstStyle/>
          <a:p>
            <a:r>
              <a:rPr lang="fr-FR" b="1" dirty="0"/>
              <a:t>Satanés lapins</a:t>
            </a:r>
            <a:endParaRPr lang="en-GB" b="1" dirty="0"/>
          </a:p>
        </p:txBody>
      </p:sp>
      <p:pic>
        <p:nvPicPr>
          <p:cNvPr id="5" name="Image 4" descr="Satanés lapins !: Venez faire la connaissance des insupportables nouveaux voisins de M.Ours">
            <a:extLst>
              <a:ext uri="{FF2B5EF4-FFF2-40B4-BE49-F238E27FC236}">
                <a16:creationId xmlns:a16="http://schemas.microsoft.com/office/drawing/2014/main" id="{8162243F-02FD-CD9C-4EA2-B60EC6B1CE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9279">
            <a:off x="15926096" y="290191"/>
            <a:ext cx="1949768" cy="2427923"/>
          </a:xfrm>
          <a:prstGeom prst="rect">
            <a:avLst/>
          </a:prstGeom>
          <a:noFill/>
          <a:ln>
            <a:noFill/>
          </a:ln>
        </p:spPr>
      </p:pic>
      <p:cxnSp>
        <p:nvCxnSpPr>
          <p:cNvPr id="7" name="Connecteur droit avec flèche 6">
            <a:extLst>
              <a:ext uri="{FF2B5EF4-FFF2-40B4-BE49-F238E27FC236}">
                <a16:creationId xmlns:a16="http://schemas.microsoft.com/office/drawing/2014/main" id="{2DFFA4BF-2760-4A29-5B13-F95F32843B80}"/>
              </a:ext>
            </a:extLst>
          </p:cNvPr>
          <p:cNvCxnSpPr>
            <a:cxnSpLocks/>
          </p:cNvCxnSpPr>
          <p:nvPr/>
        </p:nvCxnSpPr>
        <p:spPr>
          <a:xfrm flipH="1">
            <a:off x="5044208" y="3793176"/>
            <a:ext cx="1058133" cy="22189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78B0649F-7AF0-498A-2468-D164489B5632}"/>
              </a:ext>
            </a:extLst>
          </p:cNvPr>
          <p:cNvSpPr txBox="1"/>
          <p:nvPr/>
        </p:nvSpPr>
        <p:spPr>
          <a:xfrm>
            <a:off x="2609186" y="6380300"/>
            <a:ext cx="696024"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été</a:t>
            </a:r>
            <a:endParaRPr lang="en-GB" sz="2700" dirty="0">
              <a:latin typeface="Aharoni" panose="02010803020104030203" pitchFamily="2" charset="-79"/>
              <a:cs typeface="Aharoni" panose="02010803020104030203" pitchFamily="2" charset="-79"/>
            </a:endParaRPr>
          </a:p>
        </p:txBody>
      </p:sp>
      <p:sp>
        <p:nvSpPr>
          <p:cNvPr id="12" name="ZoneTexte 11">
            <a:extLst>
              <a:ext uri="{FF2B5EF4-FFF2-40B4-BE49-F238E27FC236}">
                <a16:creationId xmlns:a16="http://schemas.microsoft.com/office/drawing/2014/main" id="{22846FED-FE0F-451E-B459-13F1F3EBE58F}"/>
              </a:ext>
            </a:extLst>
          </p:cNvPr>
          <p:cNvSpPr txBox="1"/>
          <p:nvPr/>
        </p:nvSpPr>
        <p:spPr>
          <a:xfrm>
            <a:off x="16116630" y="6430181"/>
            <a:ext cx="696024"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été</a:t>
            </a:r>
            <a:endParaRPr lang="en-GB" sz="2700" dirty="0">
              <a:latin typeface="Aharoni" panose="02010803020104030203" pitchFamily="2" charset="-79"/>
              <a:cs typeface="Aharoni" panose="02010803020104030203" pitchFamily="2" charset="-79"/>
            </a:endParaRPr>
          </a:p>
        </p:txBody>
      </p:sp>
      <p:sp>
        <p:nvSpPr>
          <p:cNvPr id="13" name="ZoneTexte 12">
            <a:extLst>
              <a:ext uri="{FF2B5EF4-FFF2-40B4-BE49-F238E27FC236}">
                <a16:creationId xmlns:a16="http://schemas.microsoft.com/office/drawing/2014/main" id="{DE9AB5CE-1F93-E800-CAF9-F6C55C12E0F8}"/>
              </a:ext>
            </a:extLst>
          </p:cNvPr>
          <p:cNvSpPr txBox="1"/>
          <p:nvPr/>
        </p:nvSpPr>
        <p:spPr>
          <a:xfrm>
            <a:off x="4655885" y="6424840"/>
            <a:ext cx="1638590"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automne</a:t>
            </a:r>
            <a:endParaRPr lang="en-GB" sz="2700" dirty="0">
              <a:latin typeface="Aharoni" panose="02010803020104030203" pitchFamily="2" charset="-79"/>
              <a:cs typeface="Aharoni" panose="02010803020104030203" pitchFamily="2" charset="-79"/>
            </a:endParaRPr>
          </a:p>
        </p:txBody>
      </p:sp>
      <p:sp>
        <p:nvSpPr>
          <p:cNvPr id="14" name="ZoneTexte 13">
            <a:extLst>
              <a:ext uri="{FF2B5EF4-FFF2-40B4-BE49-F238E27FC236}">
                <a16:creationId xmlns:a16="http://schemas.microsoft.com/office/drawing/2014/main" id="{CA12BCF4-6080-59FE-7F83-B6D2CA2AE20F}"/>
              </a:ext>
            </a:extLst>
          </p:cNvPr>
          <p:cNvSpPr txBox="1"/>
          <p:nvPr/>
        </p:nvSpPr>
        <p:spPr>
          <a:xfrm>
            <a:off x="10128922" y="6430181"/>
            <a:ext cx="1023037"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hiver</a:t>
            </a:r>
            <a:endParaRPr lang="en-GB" sz="2700" dirty="0">
              <a:latin typeface="Aharoni" panose="02010803020104030203" pitchFamily="2" charset="-79"/>
              <a:cs typeface="Aharoni" panose="02010803020104030203" pitchFamily="2" charset="-79"/>
            </a:endParaRPr>
          </a:p>
        </p:txBody>
      </p:sp>
      <p:sp>
        <p:nvSpPr>
          <p:cNvPr id="15" name="ZoneTexte 14">
            <a:extLst>
              <a:ext uri="{FF2B5EF4-FFF2-40B4-BE49-F238E27FC236}">
                <a16:creationId xmlns:a16="http://schemas.microsoft.com/office/drawing/2014/main" id="{EB04F16F-C89D-AF19-61C3-CC1631368ABE}"/>
              </a:ext>
            </a:extLst>
          </p:cNvPr>
          <p:cNvSpPr txBox="1"/>
          <p:nvPr/>
        </p:nvSpPr>
        <p:spPr>
          <a:xfrm>
            <a:off x="13291847" y="6423332"/>
            <a:ext cx="1824538"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printemps</a:t>
            </a:r>
            <a:endParaRPr lang="en-GB" sz="2700" dirty="0">
              <a:latin typeface="Aharoni" panose="02010803020104030203" pitchFamily="2" charset="-79"/>
              <a:cs typeface="Aharoni" panose="02010803020104030203" pitchFamily="2" charset="-79"/>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850" y="6939935"/>
            <a:ext cx="3275388" cy="279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p:cNvSpPr txBox="1"/>
          <p:nvPr/>
        </p:nvSpPr>
        <p:spPr>
          <a:xfrm>
            <a:off x="708248" y="9657499"/>
            <a:ext cx="3546484" cy="507831"/>
          </a:xfrm>
          <a:prstGeom prst="rect">
            <a:avLst/>
          </a:prstGeom>
          <a:noFill/>
        </p:spPr>
        <p:txBody>
          <a:bodyPr wrap="none" rtlCol="0">
            <a:spAutoFit/>
          </a:bodyPr>
          <a:lstStyle/>
          <a:p>
            <a:r>
              <a:rPr lang="fr-FR" sz="2700" i="1" dirty="0"/>
              <a:t>M. Ours coupe du bois…</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851" y="2530255"/>
            <a:ext cx="4120358" cy="310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Connecteur droit avec flèche 18">
            <a:extLst>
              <a:ext uri="{FF2B5EF4-FFF2-40B4-BE49-F238E27FC236}">
                <a16:creationId xmlns:a16="http://schemas.microsoft.com/office/drawing/2014/main" id="{F98D3887-1178-2A15-D178-CC870C82D9AC}"/>
              </a:ext>
            </a:extLst>
          </p:cNvPr>
          <p:cNvCxnSpPr>
            <a:cxnSpLocks/>
          </p:cNvCxnSpPr>
          <p:nvPr/>
        </p:nvCxnSpPr>
        <p:spPr>
          <a:xfrm>
            <a:off x="2666164" y="5635562"/>
            <a:ext cx="140537" cy="5469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726776" y="1877897"/>
            <a:ext cx="4224362" cy="507831"/>
          </a:xfrm>
          <a:prstGeom prst="rect">
            <a:avLst/>
          </a:prstGeom>
          <a:noFill/>
        </p:spPr>
        <p:txBody>
          <a:bodyPr wrap="none" rtlCol="0">
            <a:spAutoFit/>
          </a:bodyPr>
          <a:lstStyle/>
          <a:p>
            <a:r>
              <a:rPr lang="fr-FR" sz="2700" i="1" dirty="0"/>
              <a:t>L’arrivée de nouveaux voisins</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755" y="1738951"/>
            <a:ext cx="2828925"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nvSpPr>
        <p:spPr>
          <a:xfrm>
            <a:off x="3393536" y="422759"/>
            <a:ext cx="5934702" cy="1200329"/>
          </a:xfrm>
          <a:prstGeom prst="rect">
            <a:avLst/>
          </a:prstGeom>
          <a:solidFill>
            <a:schemeClr val="accent2">
              <a:lumMod val="20000"/>
              <a:lumOff val="80000"/>
            </a:schemeClr>
          </a:solidFill>
        </p:spPr>
        <p:txBody>
          <a:bodyPr wrap="none" rtlCol="0">
            <a:spAutoFit/>
          </a:bodyPr>
          <a:lstStyle/>
          <a:p>
            <a:r>
              <a:rPr lang="fr-FR" sz="2400" dirty="0"/>
              <a:t>Pourrions-nous vous emprunter du miel ?</a:t>
            </a:r>
          </a:p>
          <a:p>
            <a:r>
              <a:rPr lang="fr-FR" sz="2400" dirty="0"/>
              <a:t>Pourriez-vous nous aider à couper du bois ?</a:t>
            </a:r>
          </a:p>
          <a:p>
            <a:r>
              <a:rPr lang="fr-FR" sz="2400" dirty="0"/>
              <a:t>Voudriez-vous échanger des livres avec nous ?</a:t>
            </a:r>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9342" y="3261205"/>
            <a:ext cx="1950561" cy="106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4788" y="6939935"/>
            <a:ext cx="2075225" cy="21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nvSpPr>
        <p:spPr>
          <a:xfrm>
            <a:off x="4678007" y="9201828"/>
            <a:ext cx="2423342" cy="923330"/>
          </a:xfrm>
          <a:prstGeom prst="rect">
            <a:avLst/>
          </a:prstGeom>
          <a:noFill/>
        </p:spPr>
        <p:txBody>
          <a:bodyPr wrap="square" rtlCol="0">
            <a:spAutoFit/>
          </a:bodyPr>
          <a:lstStyle/>
          <a:p>
            <a:pPr algn="ctr"/>
            <a:r>
              <a:rPr lang="fr-FR" sz="2700" i="1" dirty="0"/>
              <a:t>M. Ours récolte son miel</a:t>
            </a:r>
          </a:p>
        </p:txBody>
      </p:sp>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68680" y="3301496"/>
            <a:ext cx="1779903" cy="138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8776" y="6984179"/>
            <a:ext cx="2872805" cy="2548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29960" y="2165480"/>
            <a:ext cx="3363185" cy="253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ZoneTexte 30"/>
          <p:cNvSpPr txBox="1"/>
          <p:nvPr/>
        </p:nvSpPr>
        <p:spPr>
          <a:xfrm>
            <a:off x="11703884" y="4967858"/>
            <a:ext cx="4187133" cy="830997"/>
          </a:xfrm>
          <a:prstGeom prst="rect">
            <a:avLst/>
          </a:prstGeom>
          <a:solidFill>
            <a:schemeClr val="accent2">
              <a:lumMod val="20000"/>
              <a:lumOff val="80000"/>
            </a:schemeClr>
          </a:solidFill>
        </p:spPr>
        <p:txBody>
          <a:bodyPr wrap="square" rtlCol="0">
            <a:spAutoFit/>
          </a:bodyPr>
          <a:lstStyle/>
          <a:p>
            <a:pPr algn="ctr"/>
            <a:r>
              <a:rPr lang="fr-FR" sz="2400" dirty="0"/>
              <a:t>M. Ours passa beaucoup de temps avec la famille Lapin</a:t>
            </a:r>
          </a:p>
        </p:txBody>
      </p:sp>
      <p:cxnSp>
        <p:nvCxnSpPr>
          <p:cNvPr id="32" name="Connecteur droit avec flèche 31">
            <a:extLst>
              <a:ext uri="{FF2B5EF4-FFF2-40B4-BE49-F238E27FC236}">
                <a16:creationId xmlns:a16="http://schemas.microsoft.com/office/drawing/2014/main" id="{F98D3887-1178-2A15-D178-CC870C82D9AC}"/>
              </a:ext>
            </a:extLst>
          </p:cNvPr>
          <p:cNvCxnSpPr>
            <a:cxnSpLocks/>
          </p:cNvCxnSpPr>
          <p:nvPr/>
        </p:nvCxnSpPr>
        <p:spPr>
          <a:xfrm flipH="1">
            <a:off x="10826945" y="4687341"/>
            <a:ext cx="256469" cy="14066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11400" y="6896100"/>
            <a:ext cx="294259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ZoneTexte 34"/>
          <p:cNvSpPr txBox="1"/>
          <p:nvPr/>
        </p:nvSpPr>
        <p:spPr>
          <a:xfrm>
            <a:off x="6407918" y="4700804"/>
            <a:ext cx="4187133" cy="1200329"/>
          </a:xfrm>
          <a:prstGeom prst="rect">
            <a:avLst/>
          </a:prstGeom>
          <a:solidFill>
            <a:schemeClr val="accent2">
              <a:lumMod val="20000"/>
              <a:lumOff val="80000"/>
            </a:schemeClr>
          </a:solidFill>
        </p:spPr>
        <p:txBody>
          <a:bodyPr wrap="square" rtlCol="0">
            <a:spAutoFit/>
          </a:bodyPr>
          <a:lstStyle/>
          <a:p>
            <a:pPr algn="ctr"/>
            <a:r>
              <a:rPr lang="fr-FR" sz="2400" dirty="0"/>
              <a:t>M. Ours mangea le gâteau, fit du feu avec le bois et lut le livre avant d’aller au lit.</a:t>
            </a:r>
          </a:p>
        </p:txBody>
      </p:sp>
      <p:pic>
        <p:nvPicPr>
          <p:cNvPr id="1034"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15649" y="6707180"/>
            <a:ext cx="2073866" cy="266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 coins arrondis 28">
            <a:extLst>
              <a:ext uri="{FF2B5EF4-FFF2-40B4-BE49-F238E27FC236}">
                <a16:creationId xmlns:a16="http://schemas.microsoft.com/office/drawing/2014/main" id="{F28B15A0-2935-2DA8-8F43-DF2371450F24}"/>
              </a:ext>
            </a:extLst>
          </p:cNvPr>
          <p:cNvSpPr/>
          <p:nvPr/>
        </p:nvSpPr>
        <p:spPr>
          <a:xfrm>
            <a:off x="15163130" y="2971371"/>
            <a:ext cx="2957787" cy="769131"/>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100" i="1" dirty="0"/>
              <a:t>Les </a:t>
            </a:r>
            <a:r>
              <a:rPr lang="en-GB" sz="2100" i="1" dirty="0" err="1"/>
              <a:t>différents</a:t>
            </a:r>
            <a:r>
              <a:rPr lang="en-GB" sz="2100" i="1" dirty="0"/>
              <a:t> “moments” de </a:t>
            </a:r>
            <a:r>
              <a:rPr lang="en-GB" sz="2100" i="1" dirty="0" err="1"/>
              <a:t>l’histoire</a:t>
            </a:r>
            <a:endParaRPr lang="en-GB" sz="2100" i="1" dirty="0"/>
          </a:p>
        </p:txBody>
      </p:sp>
      <p:sp>
        <p:nvSpPr>
          <p:cNvPr id="9" name="Rectangle : coins arrondis 29">
            <a:extLst>
              <a:ext uri="{FF2B5EF4-FFF2-40B4-BE49-F238E27FC236}">
                <a16:creationId xmlns:a16="http://schemas.microsoft.com/office/drawing/2014/main" id="{DF99DA99-6461-67DA-7D0D-EFF8BE2E714B}"/>
              </a:ext>
            </a:extLst>
          </p:cNvPr>
          <p:cNvSpPr/>
          <p:nvPr/>
        </p:nvSpPr>
        <p:spPr>
          <a:xfrm>
            <a:off x="7215648" y="6012134"/>
            <a:ext cx="2537952" cy="579665"/>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FR" i="1" dirty="0"/>
              <a:t>La lettre et les présents</a:t>
            </a:r>
          </a:p>
        </p:txBody>
      </p:sp>
      <p:sp>
        <p:nvSpPr>
          <p:cNvPr id="10" name="Rectangle : coins arrondis 30">
            <a:extLst>
              <a:ext uri="{FF2B5EF4-FFF2-40B4-BE49-F238E27FC236}">
                <a16:creationId xmlns:a16="http://schemas.microsoft.com/office/drawing/2014/main" id="{90325724-CCD0-5317-2C09-3E882B59B251}"/>
              </a:ext>
            </a:extLst>
          </p:cNvPr>
          <p:cNvSpPr/>
          <p:nvPr/>
        </p:nvSpPr>
        <p:spPr>
          <a:xfrm>
            <a:off x="11083415" y="6027610"/>
            <a:ext cx="5084157" cy="579665"/>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i="1" dirty="0"/>
              <a:t>Les moments </a:t>
            </a:r>
            <a:r>
              <a:rPr lang="en-GB" sz="2400" i="1" dirty="0" err="1"/>
              <a:t>partagés</a:t>
            </a:r>
            <a:endParaRPr lang="en-GB" sz="2400" i="1" dirty="0"/>
          </a:p>
        </p:txBody>
      </p:sp>
      <p:sp>
        <p:nvSpPr>
          <p:cNvPr id="8" name="Rectangle : coins arrondis 28">
            <a:extLst>
              <a:ext uri="{FF2B5EF4-FFF2-40B4-BE49-F238E27FC236}">
                <a16:creationId xmlns:a16="http://schemas.microsoft.com/office/drawing/2014/main" id="{F28B15A0-2935-2DA8-8F43-DF2371450F24}"/>
              </a:ext>
            </a:extLst>
          </p:cNvPr>
          <p:cNvSpPr/>
          <p:nvPr/>
        </p:nvSpPr>
        <p:spPr>
          <a:xfrm>
            <a:off x="3345894" y="6012136"/>
            <a:ext cx="2957787" cy="579665"/>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i="1" dirty="0"/>
              <a:t>Tentatives de contact</a:t>
            </a:r>
          </a:p>
        </p:txBody>
      </p:sp>
      <p:sp>
        <p:nvSpPr>
          <p:cNvPr id="40" name="ZoneTexte 39"/>
          <p:cNvSpPr txBox="1"/>
          <p:nvPr/>
        </p:nvSpPr>
        <p:spPr>
          <a:xfrm>
            <a:off x="16113665" y="5364082"/>
            <a:ext cx="1855809" cy="461665"/>
          </a:xfrm>
          <a:prstGeom prst="rect">
            <a:avLst/>
          </a:prstGeom>
          <a:solidFill>
            <a:schemeClr val="accent2">
              <a:lumMod val="20000"/>
              <a:lumOff val="80000"/>
            </a:schemeClr>
          </a:solidFill>
        </p:spPr>
        <p:txBody>
          <a:bodyPr wrap="square" rtlCol="0">
            <a:spAutoFit/>
          </a:bodyPr>
          <a:lstStyle/>
          <a:p>
            <a:pPr algn="ctr"/>
            <a:r>
              <a:rPr lang="fr-FR" sz="2400" dirty="0"/>
              <a:t>Il adorait ça.</a:t>
            </a:r>
          </a:p>
        </p:txBody>
      </p:sp>
      <p:sp>
        <p:nvSpPr>
          <p:cNvPr id="41" name="ZoneTexte 40"/>
          <p:cNvSpPr txBox="1"/>
          <p:nvPr/>
        </p:nvSpPr>
        <p:spPr>
          <a:xfrm>
            <a:off x="15206313" y="3852074"/>
            <a:ext cx="2872890" cy="415498"/>
          </a:xfrm>
          <a:prstGeom prst="rect">
            <a:avLst/>
          </a:prstGeom>
          <a:solidFill>
            <a:schemeClr val="accent2">
              <a:lumMod val="20000"/>
              <a:lumOff val="80000"/>
            </a:schemeClr>
          </a:solidFill>
        </p:spPr>
        <p:txBody>
          <a:bodyPr wrap="square" rtlCol="0">
            <a:spAutoFit/>
          </a:bodyPr>
          <a:lstStyle/>
          <a:p>
            <a:pPr algn="ctr"/>
            <a:r>
              <a:rPr lang="fr-FR" sz="2100" i="1" dirty="0"/>
              <a:t>Des extraits du texte</a:t>
            </a:r>
            <a:endParaRPr lang="fr-FR" sz="2100" dirty="0"/>
          </a:p>
        </p:txBody>
      </p:sp>
      <p:sp>
        <p:nvSpPr>
          <p:cNvPr id="36" name="Rectangle : coins arrondis 35">
            <a:extLst>
              <a:ext uri="{FF2B5EF4-FFF2-40B4-BE49-F238E27FC236}">
                <a16:creationId xmlns:a16="http://schemas.microsoft.com/office/drawing/2014/main" id="{0AB2B0BC-E7EE-4B9B-9514-970661E3EC92}"/>
              </a:ext>
            </a:extLst>
          </p:cNvPr>
          <p:cNvSpPr/>
          <p:nvPr/>
        </p:nvSpPr>
        <p:spPr>
          <a:xfrm>
            <a:off x="14630400" y="93345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14" action="ppaction://hlinksldjump"/>
              </a:rPr>
              <a:t>Retour</a:t>
            </a:r>
            <a:endParaRPr lang="fr-FR" sz="2800" dirty="0"/>
          </a:p>
        </p:txBody>
      </p:sp>
      <p:sp>
        <p:nvSpPr>
          <p:cNvPr id="37" name="Rectangle : coins arrondis 36">
            <a:extLst>
              <a:ext uri="{FF2B5EF4-FFF2-40B4-BE49-F238E27FC236}">
                <a16:creationId xmlns:a16="http://schemas.microsoft.com/office/drawing/2014/main" id="{9A9207F9-6824-454D-A59E-6FDA92C68EA7}"/>
              </a:ext>
            </a:extLst>
          </p:cNvPr>
          <p:cNvSpPr/>
          <p:nvPr/>
        </p:nvSpPr>
        <p:spPr>
          <a:xfrm>
            <a:off x="16383000" y="93345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15" action="ppaction://hlinksldjump"/>
              </a:rPr>
              <a:t>Suite</a:t>
            </a:r>
            <a:endParaRPr lang="fr-FR" sz="2800" dirty="0"/>
          </a:p>
        </p:txBody>
      </p:sp>
      <p:sp>
        <p:nvSpPr>
          <p:cNvPr id="38" name="Rectangle 37">
            <a:extLst>
              <a:ext uri="{FF2B5EF4-FFF2-40B4-BE49-F238E27FC236}">
                <a16:creationId xmlns:a16="http://schemas.microsoft.com/office/drawing/2014/main" id="{E31E18D8-3EA2-4A77-ABAA-B7FD135DEA81}"/>
              </a:ext>
            </a:extLst>
          </p:cNvPr>
          <p:cNvSpPr/>
          <p:nvPr/>
        </p:nvSpPr>
        <p:spPr>
          <a:xfrm>
            <a:off x="-24161" y="0"/>
            <a:ext cx="2819400" cy="17526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Source : Patrice </a:t>
            </a:r>
            <a:r>
              <a:rPr lang="fr-FR" sz="1600" dirty="0" err="1"/>
              <a:t>Gourdet</a:t>
            </a:r>
            <a:r>
              <a:rPr lang="fr-FR" sz="1600" dirty="0"/>
              <a:t>, Jennifer Benoit, Enseigner la langue du Cycle 2 au cycle 3, Réflexions didactiques – pistes pédagogiques, Le Verbe, Mercredi 26 mars 2025</a:t>
            </a:r>
          </a:p>
        </p:txBody>
      </p:sp>
    </p:spTree>
    <p:extLst>
      <p:ext uri="{BB962C8B-B14F-4D97-AF65-F5344CB8AC3E}">
        <p14:creationId xmlns:p14="http://schemas.microsoft.com/office/powerpoint/2010/main" val="5442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21" grpId="0"/>
      <p:bldP spid="18" grpId="0" animBg="1"/>
      <p:bldP spid="27" grpId="0"/>
      <p:bldP spid="31" grpId="0" animBg="1"/>
      <p:bldP spid="35" grpId="0" animBg="1"/>
      <p:bldP spid="9" grpId="0" animBg="1"/>
      <p:bldP spid="10" grpId="0" animBg="1"/>
      <p:bldP spid="8"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èche : droite 2">
            <a:extLst>
              <a:ext uri="{FF2B5EF4-FFF2-40B4-BE49-F238E27FC236}">
                <a16:creationId xmlns:a16="http://schemas.microsoft.com/office/drawing/2014/main" id="{DB74726C-74FC-457C-54B4-031544633987}"/>
              </a:ext>
            </a:extLst>
          </p:cNvPr>
          <p:cNvSpPr/>
          <p:nvPr/>
        </p:nvSpPr>
        <p:spPr>
          <a:xfrm>
            <a:off x="653144" y="6104112"/>
            <a:ext cx="17467773" cy="4643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4" name="Titre 1">
            <a:extLst>
              <a:ext uri="{FF2B5EF4-FFF2-40B4-BE49-F238E27FC236}">
                <a16:creationId xmlns:a16="http://schemas.microsoft.com/office/drawing/2014/main" id="{04AA6E92-AEE5-F61D-4124-856E76154EFC}"/>
              </a:ext>
            </a:extLst>
          </p:cNvPr>
          <p:cNvSpPr>
            <a:spLocks noGrp="1"/>
          </p:cNvSpPr>
          <p:nvPr>
            <p:ph type="title"/>
          </p:nvPr>
        </p:nvSpPr>
        <p:spPr>
          <a:xfrm>
            <a:off x="10566399" y="102332"/>
            <a:ext cx="6013449" cy="1208394"/>
          </a:xfrm>
        </p:spPr>
        <p:txBody>
          <a:bodyPr/>
          <a:lstStyle/>
          <a:p>
            <a:r>
              <a:rPr lang="fr-FR" b="1" dirty="0"/>
              <a:t>Satanés lapins</a:t>
            </a:r>
            <a:endParaRPr lang="en-GB" b="1" dirty="0"/>
          </a:p>
        </p:txBody>
      </p:sp>
      <p:pic>
        <p:nvPicPr>
          <p:cNvPr id="5" name="Image 4" descr="Satanés lapins !: Venez faire la connaissance des insupportables nouveaux voisins de M.Ours">
            <a:extLst>
              <a:ext uri="{FF2B5EF4-FFF2-40B4-BE49-F238E27FC236}">
                <a16:creationId xmlns:a16="http://schemas.microsoft.com/office/drawing/2014/main" id="{8162243F-02FD-CD9C-4EA2-B60EC6B1CE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9279">
            <a:off x="15926096" y="290191"/>
            <a:ext cx="1949768" cy="2427923"/>
          </a:xfrm>
          <a:prstGeom prst="rect">
            <a:avLst/>
          </a:prstGeom>
          <a:noFill/>
          <a:ln>
            <a:noFill/>
          </a:ln>
        </p:spPr>
      </p:pic>
      <p:cxnSp>
        <p:nvCxnSpPr>
          <p:cNvPr id="7" name="Connecteur droit avec flèche 6">
            <a:extLst>
              <a:ext uri="{FF2B5EF4-FFF2-40B4-BE49-F238E27FC236}">
                <a16:creationId xmlns:a16="http://schemas.microsoft.com/office/drawing/2014/main" id="{2DFFA4BF-2760-4A29-5B13-F95F32843B80}"/>
              </a:ext>
            </a:extLst>
          </p:cNvPr>
          <p:cNvCxnSpPr>
            <a:cxnSpLocks/>
            <a:stCxn id="1028" idx="2"/>
          </p:cNvCxnSpPr>
          <p:nvPr/>
        </p:nvCxnSpPr>
        <p:spPr>
          <a:xfrm flipH="1">
            <a:off x="5044209" y="4748658"/>
            <a:ext cx="483048" cy="12634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78B0649F-7AF0-498A-2468-D164489B5632}"/>
              </a:ext>
            </a:extLst>
          </p:cNvPr>
          <p:cNvSpPr txBox="1"/>
          <p:nvPr/>
        </p:nvSpPr>
        <p:spPr>
          <a:xfrm>
            <a:off x="1854656" y="6045712"/>
            <a:ext cx="696024"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été</a:t>
            </a:r>
            <a:endParaRPr lang="en-GB" sz="2700" dirty="0">
              <a:latin typeface="Aharoni" panose="02010803020104030203" pitchFamily="2" charset="-79"/>
              <a:cs typeface="Aharoni" panose="02010803020104030203" pitchFamily="2" charset="-79"/>
            </a:endParaRPr>
          </a:p>
        </p:txBody>
      </p:sp>
      <p:sp>
        <p:nvSpPr>
          <p:cNvPr id="12" name="ZoneTexte 11">
            <a:extLst>
              <a:ext uri="{FF2B5EF4-FFF2-40B4-BE49-F238E27FC236}">
                <a16:creationId xmlns:a16="http://schemas.microsoft.com/office/drawing/2014/main" id="{22846FED-FE0F-451E-B459-13F1F3EBE58F}"/>
              </a:ext>
            </a:extLst>
          </p:cNvPr>
          <p:cNvSpPr txBox="1"/>
          <p:nvPr/>
        </p:nvSpPr>
        <p:spPr>
          <a:xfrm>
            <a:off x="16850507" y="6072823"/>
            <a:ext cx="696024"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été</a:t>
            </a:r>
            <a:endParaRPr lang="en-GB" sz="2700" dirty="0">
              <a:latin typeface="Aharoni" panose="02010803020104030203" pitchFamily="2" charset="-79"/>
              <a:cs typeface="Aharoni" panose="02010803020104030203" pitchFamily="2" charset="-79"/>
            </a:endParaRPr>
          </a:p>
        </p:txBody>
      </p:sp>
      <p:sp>
        <p:nvSpPr>
          <p:cNvPr id="13" name="ZoneTexte 12">
            <a:extLst>
              <a:ext uri="{FF2B5EF4-FFF2-40B4-BE49-F238E27FC236}">
                <a16:creationId xmlns:a16="http://schemas.microsoft.com/office/drawing/2014/main" id="{DE9AB5CE-1F93-E800-CAF9-F6C55C12E0F8}"/>
              </a:ext>
            </a:extLst>
          </p:cNvPr>
          <p:cNvSpPr txBox="1"/>
          <p:nvPr/>
        </p:nvSpPr>
        <p:spPr>
          <a:xfrm>
            <a:off x="6669441" y="6045712"/>
            <a:ext cx="1638590"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automne</a:t>
            </a:r>
            <a:endParaRPr lang="en-GB" sz="2700" dirty="0">
              <a:latin typeface="Aharoni" panose="02010803020104030203" pitchFamily="2" charset="-79"/>
              <a:cs typeface="Aharoni" panose="02010803020104030203" pitchFamily="2" charset="-79"/>
            </a:endParaRPr>
          </a:p>
        </p:txBody>
      </p:sp>
      <p:sp>
        <p:nvSpPr>
          <p:cNvPr id="14" name="ZoneTexte 13">
            <a:extLst>
              <a:ext uri="{FF2B5EF4-FFF2-40B4-BE49-F238E27FC236}">
                <a16:creationId xmlns:a16="http://schemas.microsoft.com/office/drawing/2014/main" id="{CA12BCF4-6080-59FE-7F83-B6D2CA2AE20F}"/>
              </a:ext>
            </a:extLst>
          </p:cNvPr>
          <p:cNvSpPr txBox="1"/>
          <p:nvPr/>
        </p:nvSpPr>
        <p:spPr>
          <a:xfrm>
            <a:off x="8987003" y="6030856"/>
            <a:ext cx="1023037"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hiver</a:t>
            </a:r>
            <a:endParaRPr lang="en-GB" sz="2700" dirty="0">
              <a:latin typeface="Aharoni" panose="02010803020104030203" pitchFamily="2" charset="-79"/>
              <a:cs typeface="Aharoni" panose="02010803020104030203" pitchFamily="2" charset="-79"/>
            </a:endParaRPr>
          </a:p>
        </p:txBody>
      </p:sp>
      <p:sp>
        <p:nvSpPr>
          <p:cNvPr id="15" name="ZoneTexte 14">
            <a:extLst>
              <a:ext uri="{FF2B5EF4-FFF2-40B4-BE49-F238E27FC236}">
                <a16:creationId xmlns:a16="http://schemas.microsoft.com/office/drawing/2014/main" id="{EB04F16F-C89D-AF19-61C3-CC1631368ABE}"/>
              </a:ext>
            </a:extLst>
          </p:cNvPr>
          <p:cNvSpPr txBox="1"/>
          <p:nvPr/>
        </p:nvSpPr>
        <p:spPr>
          <a:xfrm>
            <a:off x="11769185" y="6012136"/>
            <a:ext cx="1824538" cy="507831"/>
          </a:xfrm>
          <a:prstGeom prst="rect">
            <a:avLst/>
          </a:prstGeom>
          <a:noFill/>
        </p:spPr>
        <p:txBody>
          <a:bodyPr wrap="none" rtlCol="0">
            <a:spAutoFit/>
          </a:bodyPr>
          <a:lstStyle/>
          <a:p>
            <a:r>
              <a:rPr lang="fr-FR" sz="2700" dirty="0">
                <a:latin typeface="Aharoni" panose="02010803020104030203" pitchFamily="2" charset="-79"/>
                <a:cs typeface="Aharoni" panose="02010803020104030203" pitchFamily="2" charset="-79"/>
              </a:rPr>
              <a:t>printemps</a:t>
            </a:r>
            <a:endParaRPr lang="en-GB" sz="2700" dirty="0">
              <a:latin typeface="Aharoni" panose="02010803020104030203" pitchFamily="2" charset="-79"/>
              <a:cs typeface="Aharoni" panose="02010803020104030203" pitchFamily="2" charset="-79"/>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851" y="6939935"/>
            <a:ext cx="2487485" cy="21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35" y="3550822"/>
            <a:ext cx="2672528" cy="201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Connecteur droit avec flèche 18">
            <a:extLst>
              <a:ext uri="{FF2B5EF4-FFF2-40B4-BE49-F238E27FC236}">
                <a16:creationId xmlns:a16="http://schemas.microsoft.com/office/drawing/2014/main" id="{F98D3887-1178-2A15-D178-CC870C82D9AC}"/>
              </a:ext>
            </a:extLst>
          </p:cNvPr>
          <p:cNvCxnSpPr>
            <a:cxnSpLocks/>
          </p:cNvCxnSpPr>
          <p:nvPr/>
        </p:nvCxnSpPr>
        <p:spPr>
          <a:xfrm>
            <a:off x="2666164" y="5635562"/>
            <a:ext cx="140537" cy="5469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418752" y="1819437"/>
            <a:ext cx="3290529" cy="1200329"/>
          </a:xfrm>
          <a:prstGeom prst="rect">
            <a:avLst/>
          </a:prstGeom>
          <a:solidFill>
            <a:schemeClr val="accent2">
              <a:lumMod val="40000"/>
              <a:lumOff val="60000"/>
            </a:schemeClr>
          </a:solidFill>
        </p:spPr>
        <p:txBody>
          <a:bodyPr wrap="square" rtlCol="0">
            <a:spAutoFit/>
          </a:bodyPr>
          <a:lstStyle/>
          <a:p>
            <a:r>
              <a:rPr lang="fr-FR" i="1" dirty="0"/>
              <a:t>Imaginez donc sa colère quand une famille de lapins construisit sa maison juste à côté de la sienne. </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8386" y="3525017"/>
            <a:ext cx="2497743" cy="122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ZoneTexte 26"/>
          <p:cNvSpPr txBox="1"/>
          <p:nvPr/>
        </p:nvSpPr>
        <p:spPr>
          <a:xfrm>
            <a:off x="5961899" y="9153140"/>
            <a:ext cx="2423342" cy="923330"/>
          </a:xfrm>
          <a:prstGeom prst="rect">
            <a:avLst/>
          </a:prstGeom>
          <a:solidFill>
            <a:srgbClr val="FFC000"/>
          </a:solidFill>
        </p:spPr>
        <p:txBody>
          <a:bodyPr wrap="square" rtlCol="0">
            <a:spAutoFit/>
          </a:bodyPr>
          <a:lstStyle/>
          <a:p>
            <a:r>
              <a:rPr lang="fr-FR" i="1" dirty="0"/>
              <a:t>« Tout ce que je veux c’est qu’on me laisse tranquille! » </a:t>
            </a: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8632" y="4634873"/>
            <a:ext cx="1779903" cy="138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05574" y="3065933"/>
            <a:ext cx="2027195" cy="152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 coins arrondis 28">
            <a:extLst>
              <a:ext uri="{FF2B5EF4-FFF2-40B4-BE49-F238E27FC236}">
                <a16:creationId xmlns:a16="http://schemas.microsoft.com/office/drawing/2014/main" id="{F28B15A0-2935-2DA8-8F43-DF2371450F24}"/>
              </a:ext>
            </a:extLst>
          </p:cNvPr>
          <p:cNvSpPr/>
          <p:nvPr/>
        </p:nvSpPr>
        <p:spPr>
          <a:xfrm>
            <a:off x="11740278" y="1680180"/>
            <a:ext cx="2957787" cy="769131"/>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100" i="1" dirty="0"/>
              <a:t>Les </a:t>
            </a:r>
            <a:r>
              <a:rPr lang="en-GB" sz="2100" i="1" dirty="0" err="1"/>
              <a:t>différents</a:t>
            </a:r>
            <a:r>
              <a:rPr lang="en-GB" sz="2100" i="1" dirty="0"/>
              <a:t> “moments” de </a:t>
            </a:r>
            <a:r>
              <a:rPr lang="en-GB" sz="2100" i="1" dirty="0" err="1"/>
              <a:t>l’histoire</a:t>
            </a:r>
            <a:endParaRPr lang="en-GB" sz="2100" i="1" dirty="0"/>
          </a:p>
        </p:txBody>
      </p:sp>
      <p:sp>
        <p:nvSpPr>
          <p:cNvPr id="9" name="Rectangle : coins arrondis 29">
            <a:extLst>
              <a:ext uri="{FF2B5EF4-FFF2-40B4-BE49-F238E27FC236}">
                <a16:creationId xmlns:a16="http://schemas.microsoft.com/office/drawing/2014/main" id="{DF99DA99-6461-67DA-7D0D-EFF8BE2E714B}"/>
              </a:ext>
            </a:extLst>
          </p:cNvPr>
          <p:cNvSpPr/>
          <p:nvPr/>
        </p:nvSpPr>
        <p:spPr>
          <a:xfrm>
            <a:off x="10006910" y="6044431"/>
            <a:ext cx="1747335" cy="579665"/>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100" i="1" dirty="0"/>
              <a:t>Le panier</a:t>
            </a:r>
          </a:p>
        </p:txBody>
      </p:sp>
      <p:sp>
        <p:nvSpPr>
          <p:cNvPr id="10" name="Rectangle : coins arrondis 30">
            <a:extLst>
              <a:ext uri="{FF2B5EF4-FFF2-40B4-BE49-F238E27FC236}">
                <a16:creationId xmlns:a16="http://schemas.microsoft.com/office/drawing/2014/main" id="{90325724-CCD0-5317-2C09-3E882B59B251}"/>
              </a:ext>
            </a:extLst>
          </p:cNvPr>
          <p:cNvSpPr/>
          <p:nvPr/>
        </p:nvSpPr>
        <p:spPr>
          <a:xfrm>
            <a:off x="14067138" y="6076940"/>
            <a:ext cx="2666364" cy="579665"/>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i="1" dirty="0"/>
              <a:t>Les moments </a:t>
            </a:r>
            <a:r>
              <a:rPr lang="en-GB" sz="2400" i="1" dirty="0" err="1"/>
              <a:t>partagés</a:t>
            </a:r>
            <a:endParaRPr lang="en-GB" sz="2400" i="1" dirty="0"/>
          </a:p>
        </p:txBody>
      </p:sp>
      <p:sp>
        <p:nvSpPr>
          <p:cNvPr id="8" name="Rectangle : coins arrondis 28">
            <a:extLst>
              <a:ext uri="{FF2B5EF4-FFF2-40B4-BE49-F238E27FC236}">
                <a16:creationId xmlns:a16="http://schemas.microsoft.com/office/drawing/2014/main" id="{F28B15A0-2935-2DA8-8F43-DF2371450F24}"/>
              </a:ext>
            </a:extLst>
          </p:cNvPr>
          <p:cNvSpPr/>
          <p:nvPr/>
        </p:nvSpPr>
        <p:spPr>
          <a:xfrm>
            <a:off x="3840516" y="6010730"/>
            <a:ext cx="2828925" cy="721203"/>
          </a:xfrm>
          <a:prstGeom prst="roundRect">
            <a:avLst/>
          </a:prstGeom>
          <a:solidFill>
            <a:srgbClr val="FFFF00">
              <a:alpha val="41961"/>
            </a:srgb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sz="2400" b="1" i="1" dirty="0"/>
          </a:p>
          <a:p>
            <a:pPr algn="ctr"/>
            <a:r>
              <a:rPr lang="en-GB" sz="2400" i="1" dirty="0" err="1"/>
              <a:t>Sollicitations</a:t>
            </a:r>
            <a:r>
              <a:rPr lang="en-GB" sz="2400" i="1" dirty="0"/>
              <a:t> </a:t>
            </a:r>
          </a:p>
          <a:p>
            <a:pPr algn="ctr"/>
            <a:r>
              <a:rPr lang="en-GB" sz="2400" i="1" dirty="0"/>
              <a:t>des </a:t>
            </a:r>
            <a:r>
              <a:rPr lang="en-GB" sz="2400" i="1" dirty="0" err="1"/>
              <a:t>lapins</a:t>
            </a:r>
            <a:r>
              <a:rPr lang="en-GB" sz="2400" i="1" dirty="0"/>
              <a:t> </a:t>
            </a:r>
          </a:p>
          <a:p>
            <a:pPr algn="ctr"/>
            <a:endParaRPr lang="en-GB" sz="2400" i="1" dirty="0"/>
          </a:p>
        </p:txBody>
      </p:sp>
      <p:sp>
        <p:nvSpPr>
          <p:cNvPr id="41" name="ZoneTexte 40"/>
          <p:cNvSpPr txBox="1"/>
          <p:nvPr/>
        </p:nvSpPr>
        <p:spPr>
          <a:xfrm>
            <a:off x="11825175" y="1171869"/>
            <a:ext cx="2872890" cy="415498"/>
          </a:xfrm>
          <a:prstGeom prst="rect">
            <a:avLst/>
          </a:prstGeom>
          <a:solidFill>
            <a:schemeClr val="accent2">
              <a:lumMod val="20000"/>
              <a:lumOff val="80000"/>
            </a:schemeClr>
          </a:solidFill>
        </p:spPr>
        <p:txBody>
          <a:bodyPr wrap="square" rtlCol="0">
            <a:spAutoFit/>
          </a:bodyPr>
          <a:lstStyle/>
          <a:p>
            <a:pPr algn="ctr"/>
            <a:r>
              <a:rPr lang="fr-FR" sz="2100" i="1" dirty="0"/>
              <a:t>Des extraits du texte</a:t>
            </a:r>
            <a:endParaRPr lang="fr-FR" sz="2100" dirty="0"/>
          </a:p>
        </p:txBody>
      </p:sp>
      <p:sp>
        <p:nvSpPr>
          <p:cNvPr id="2" name="ZoneTexte 1">
            <a:extLst>
              <a:ext uri="{FF2B5EF4-FFF2-40B4-BE49-F238E27FC236}">
                <a16:creationId xmlns:a16="http://schemas.microsoft.com/office/drawing/2014/main" id="{EBDB3914-8FFF-44E3-B1B0-F530F9E5271A}"/>
              </a:ext>
            </a:extLst>
          </p:cNvPr>
          <p:cNvSpPr txBox="1"/>
          <p:nvPr/>
        </p:nvSpPr>
        <p:spPr>
          <a:xfrm>
            <a:off x="176696" y="9251930"/>
            <a:ext cx="3102557" cy="369332"/>
          </a:xfrm>
          <a:prstGeom prst="rect">
            <a:avLst/>
          </a:prstGeom>
          <a:solidFill>
            <a:schemeClr val="accent4"/>
          </a:solidFill>
        </p:spPr>
        <p:txBody>
          <a:bodyPr wrap="square" rtlCol="0">
            <a:spAutoFit/>
          </a:bodyPr>
          <a:lstStyle/>
          <a:p>
            <a:r>
              <a:rPr lang="fr-FR" i="1" dirty="0"/>
              <a:t>Monsieur Ours vivait tout seul. </a:t>
            </a:r>
          </a:p>
        </p:txBody>
      </p:sp>
      <p:sp>
        <p:nvSpPr>
          <p:cNvPr id="3" name="ZoneTexte 2">
            <a:extLst>
              <a:ext uri="{FF2B5EF4-FFF2-40B4-BE49-F238E27FC236}">
                <a16:creationId xmlns:a16="http://schemas.microsoft.com/office/drawing/2014/main" id="{59802EAA-EEA5-4B10-AE9A-F323EFF495A8}"/>
              </a:ext>
            </a:extLst>
          </p:cNvPr>
          <p:cNvSpPr txBox="1"/>
          <p:nvPr/>
        </p:nvSpPr>
        <p:spPr>
          <a:xfrm>
            <a:off x="4238811" y="1173723"/>
            <a:ext cx="3094092" cy="923330"/>
          </a:xfrm>
          <a:prstGeom prst="rect">
            <a:avLst/>
          </a:prstGeom>
          <a:solidFill>
            <a:schemeClr val="accent2">
              <a:lumMod val="40000"/>
              <a:lumOff val="60000"/>
            </a:schemeClr>
          </a:solidFill>
        </p:spPr>
        <p:txBody>
          <a:bodyPr wrap="square" rtlCol="0">
            <a:spAutoFit/>
          </a:bodyPr>
          <a:lstStyle/>
          <a:p>
            <a:r>
              <a:rPr lang="fr-FR" i="1" dirty="0"/>
              <a:t>Peu après l’installation des lapins, il entendit TOC </a:t>
            </a:r>
            <a:r>
              <a:rPr lang="fr-FR" i="1" dirty="0" err="1"/>
              <a:t>TOC</a:t>
            </a:r>
            <a:r>
              <a:rPr lang="fr-FR" i="1" dirty="0"/>
              <a:t>! à sa porte. </a:t>
            </a:r>
          </a:p>
        </p:txBody>
      </p:sp>
      <p:sp>
        <p:nvSpPr>
          <p:cNvPr id="42" name="ZoneTexte 41">
            <a:extLst>
              <a:ext uri="{FF2B5EF4-FFF2-40B4-BE49-F238E27FC236}">
                <a16:creationId xmlns:a16="http://schemas.microsoft.com/office/drawing/2014/main" id="{05B83DF7-76D9-4585-ACB9-39B854463643}"/>
              </a:ext>
            </a:extLst>
          </p:cNvPr>
          <p:cNvSpPr txBox="1"/>
          <p:nvPr/>
        </p:nvSpPr>
        <p:spPr>
          <a:xfrm>
            <a:off x="4099612" y="7911839"/>
            <a:ext cx="2423342" cy="646331"/>
          </a:xfrm>
          <a:prstGeom prst="rect">
            <a:avLst/>
          </a:prstGeom>
          <a:solidFill>
            <a:srgbClr val="FFC000"/>
          </a:solidFill>
        </p:spPr>
        <p:txBody>
          <a:bodyPr wrap="square" rtlCol="0">
            <a:spAutoFit/>
          </a:bodyPr>
          <a:lstStyle/>
          <a:p>
            <a:r>
              <a:rPr lang="fr-FR" i="1" dirty="0"/>
              <a:t>« Je suis bien trop occupé. » </a:t>
            </a:r>
          </a:p>
        </p:txBody>
      </p:sp>
      <p:pic>
        <p:nvPicPr>
          <p:cNvPr id="43" name="Picture 6">
            <a:extLst>
              <a:ext uri="{FF2B5EF4-FFF2-40B4-BE49-F238E27FC236}">
                <a16:creationId xmlns:a16="http://schemas.microsoft.com/office/drawing/2014/main" id="{40D00060-C71F-4E84-9F6F-F54CF02E33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7339" y="6741511"/>
            <a:ext cx="1788807" cy="18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a:extLst>
              <a:ext uri="{FF2B5EF4-FFF2-40B4-BE49-F238E27FC236}">
                <a16:creationId xmlns:a16="http://schemas.microsoft.com/office/drawing/2014/main" id="{E7D3203A-AD6B-49ED-AE4D-52EF43DC44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3229" y="6747992"/>
            <a:ext cx="2146341" cy="190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ZoneTexte 16">
            <a:extLst>
              <a:ext uri="{FF2B5EF4-FFF2-40B4-BE49-F238E27FC236}">
                <a16:creationId xmlns:a16="http://schemas.microsoft.com/office/drawing/2014/main" id="{8870FFB9-4B40-4CD9-93F6-F9F609319BBF}"/>
              </a:ext>
            </a:extLst>
          </p:cNvPr>
          <p:cNvSpPr txBox="1"/>
          <p:nvPr/>
        </p:nvSpPr>
        <p:spPr>
          <a:xfrm>
            <a:off x="8439393" y="2630333"/>
            <a:ext cx="3691506" cy="1200329"/>
          </a:xfrm>
          <a:prstGeom prst="rect">
            <a:avLst/>
          </a:prstGeom>
          <a:solidFill>
            <a:schemeClr val="accent2">
              <a:lumMod val="40000"/>
              <a:lumOff val="60000"/>
            </a:schemeClr>
          </a:solidFill>
        </p:spPr>
        <p:txBody>
          <a:bodyPr wrap="square" rtlCol="0">
            <a:spAutoFit/>
          </a:bodyPr>
          <a:lstStyle/>
          <a:p>
            <a:r>
              <a:rPr lang="fr-FR" dirty="0"/>
              <a:t>Mais il n’y avait pas de lapins, seulement un panier. A l’intérieur se trouvaient un gâteau, du bois, un livre et une lettre. </a:t>
            </a:r>
          </a:p>
        </p:txBody>
      </p:sp>
      <p:sp>
        <p:nvSpPr>
          <p:cNvPr id="45" name="ZoneTexte 44">
            <a:extLst>
              <a:ext uri="{FF2B5EF4-FFF2-40B4-BE49-F238E27FC236}">
                <a16:creationId xmlns:a16="http://schemas.microsoft.com/office/drawing/2014/main" id="{30011E9A-C64B-485D-ACE5-246FCC48CE42}"/>
              </a:ext>
            </a:extLst>
          </p:cNvPr>
          <p:cNvSpPr txBox="1"/>
          <p:nvPr/>
        </p:nvSpPr>
        <p:spPr>
          <a:xfrm>
            <a:off x="9451759" y="8947396"/>
            <a:ext cx="2423342" cy="646331"/>
          </a:xfrm>
          <a:prstGeom prst="rect">
            <a:avLst/>
          </a:prstGeom>
          <a:solidFill>
            <a:schemeClr val="accent4"/>
          </a:solidFill>
        </p:spPr>
        <p:txBody>
          <a:bodyPr wrap="square" rtlCol="0">
            <a:spAutoFit/>
          </a:bodyPr>
          <a:lstStyle/>
          <a:p>
            <a:r>
              <a:rPr lang="fr-FR" i="1" dirty="0"/>
              <a:t>Monsieur Ours se sentait seul. </a:t>
            </a:r>
          </a:p>
        </p:txBody>
      </p:sp>
      <p:sp>
        <p:nvSpPr>
          <p:cNvPr id="46" name="ZoneTexte 45">
            <a:extLst>
              <a:ext uri="{FF2B5EF4-FFF2-40B4-BE49-F238E27FC236}">
                <a16:creationId xmlns:a16="http://schemas.microsoft.com/office/drawing/2014/main" id="{D87F7813-BA6B-410D-97CB-33B471F200AA}"/>
              </a:ext>
            </a:extLst>
          </p:cNvPr>
          <p:cNvSpPr txBox="1"/>
          <p:nvPr/>
        </p:nvSpPr>
        <p:spPr>
          <a:xfrm>
            <a:off x="11938535" y="5019379"/>
            <a:ext cx="2423342" cy="646331"/>
          </a:xfrm>
          <a:prstGeom prst="rect">
            <a:avLst/>
          </a:prstGeom>
          <a:solidFill>
            <a:schemeClr val="accent2">
              <a:lumMod val="40000"/>
              <a:lumOff val="60000"/>
            </a:schemeClr>
          </a:solidFill>
        </p:spPr>
        <p:txBody>
          <a:bodyPr wrap="square" rtlCol="0">
            <a:spAutoFit/>
          </a:bodyPr>
          <a:lstStyle/>
          <a:p>
            <a:r>
              <a:rPr lang="fr-FR" i="1" dirty="0"/>
              <a:t>Il alla rendre visite à ses nouveaux voisins. </a:t>
            </a:r>
          </a:p>
        </p:txBody>
      </p:sp>
      <p:sp>
        <p:nvSpPr>
          <p:cNvPr id="47" name="ZoneTexte 46">
            <a:extLst>
              <a:ext uri="{FF2B5EF4-FFF2-40B4-BE49-F238E27FC236}">
                <a16:creationId xmlns:a16="http://schemas.microsoft.com/office/drawing/2014/main" id="{4ECE4D59-462A-47C2-91C3-401AD5DD705E}"/>
              </a:ext>
            </a:extLst>
          </p:cNvPr>
          <p:cNvSpPr txBox="1"/>
          <p:nvPr/>
        </p:nvSpPr>
        <p:spPr>
          <a:xfrm>
            <a:off x="14399228" y="5000130"/>
            <a:ext cx="3691506" cy="646331"/>
          </a:xfrm>
          <a:prstGeom prst="rect">
            <a:avLst/>
          </a:prstGeom>
          <a:solidFill>
            <a:schemeClr val="accent2">
              <a:lumMod val="40000"/>
              <a:lumOff val="60000"/>
            </a:schemeClr>
          </a:solidFill>
        </p:spPr>
        <p:txBody>
          <a:bodyPr wrap="square" rtlCol="0">
            <a:spAutoFit/>
          </a:bodyPr>
          <a:lstStyle/>
          <a:p>
            <a:r>
              <a:rPr lang="fr-FR" dirty="0"/>
              <a:t>Monsieur Ours passa beaucoup de temps avec la famille Lapin. </a:t>
            </a:r>
          </a:p>
        </p:txBody>
      </p:sp>
      <p:cxnSp>
        <p:nvCxnSpPr>
          <p:cNvPr id="24" name="Connecteur droit avec flèche 23">
            <a:extLst>
              <a:ext uri="{FF2B5EF4-FFF2-40B4-BE49-F238E27FC236}">
                <a16:creationId xmlns:a16="http://schemas.microsoft.com/office/drawing/2014/main" id="{675CB6D2-C710-43C5-877F-AC06239EDB92}"/>
              </a:ext>
            </a:extLst>
          </p:cNvPr>
          <p:cNvCxnSpPr>
            <a:cxnSpLocks/>
            <a:stCxn id="17" idx="2"/>
          </p:cNvCxnSpPr>
          <p:nvPr/>
        </p:nvCxnSpPr>
        <p:spPr>
          <a:xfrm>
            <a:off x="10285146" y="3830662"/>
            <a:ext cx="332880" cy="21800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0" name="Picture 9">
            <a:extLst>
              <a:ext uri="{FF2B5EF4-FFF2-40B4-BE49-F238E27FC236}">
                <a16:creationId xmlns:a16="http://schemas.microsoft.com/office/drawing/2014/main" id="{4E70D475-DE8F-432B-9B31-5FD3EA4A15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173986" y="3001792"/>
            <a:ext cx="2141990" cy="171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ZoneTexte 51">
            <a:extLst>
              <a:ext uri="{FF2B5EF4-FFF2-40B4-BE49-F238E27FC236}">
                <a16:creationId xmlns:a16="http://schemas.microsoft.com/office/drawing/2014/main" id="{49BB8817-4DAF-4F87-B5AE-98652E69CAC8}"/>
              </a:ext>
            </a:extLst>
          </p:cNvPr>
          <p:cNvSpPr txBox="1"/>
          <p:nvPr/>
        </p:nvSpPr>
        <p:spPr>
          <a:xfrm>
            <a:off x="15173986" y="8833416"/>
            <a:ext cx="2423342" cy="369332"/>
          </a:xfrm>
          <a:prstGeom prst="rect">
            <a:avLst/>
          </a:prstGeom>
          <a:solidFill>
            <a:schemeClr val="accent4"/>
          </a:solidFill>
        </p:spPr>
        <p:txBody>
          <a:bodyPr wrap="square" rtlCol="0">
            <a:spAutoFit/>
          </a:bodyPr>
          <a:lstStyle/>
          <a:p>
            <a:r>
              <a:rPr lang="fr-FR" i="1" dirty="0"/>
              <a:t>Il adorait ça. </a:t>
            </a:r>
          </a:p>
        </p:txBody>
      </p:sp>
      <p:sp>
        <p:nvSpPr>
          <p:cNvPr id="53" name="ZoneTexte 52">
            <a:extLst>
              <a:ext uri="{FF2B5EF4-FFF2-40B4-BE49-F238E27FC236}">
                <a16:creationId xmlns:a16="http://schemas.microsoft.com/office/drawing/2014/main" id="{4E61790A-53CC-4A72-9D78-22BF66332B38}"/>
              </a:ext>
            </a:extLst>
          </p:cNvPr>
          <p:cNvSpPr txBox="1"/>
          <p:nvPr/>
        </p:nvSpPr>
        <p:spPr>
          <a:xfrm>
            <a:off x="3787659" y="2413719"/>
            <a:ext cx="4597581" cy="923330"/>
          </a:xfrm>
          <a:prstGeom prst="rect">
            <a:avLst/>
          </a:prstGeom>
          <a:solidFill>
            <a:srgbClr val="FFC000"/>
          </a:solidFill>
        </p:spPr>
        <p:txBody>
          <a:bodyPr wrap="square" rtlCol="0">
            <a:spAutoFit/>
          </a:bodyPr>
          <a:lstStyle/>
          <a:p>
            <a:r>
              <a:rPr lang="fr-FR" dirty="0"/>
              <a:t>Pourrions-nous vous emprunter du miel ?</a:t>
            </a:r>
          </a:p>
          <a:p>
            <a:r>
              <a:rPr lang="fr-FR" dirty="0"/>
              <a:t>Pourriez-vous nous aider à couper du bois ?</a:t>
            </a:r>
          </a:p>
          <a:p>
            <a:r>
              <a:rPr lang="fr-FR" dirty="0"/>
              <a:t>Voudriez-vous échanger des livres avec nous ?</a:t>
            </a:r>
          </a:p>
        </p:txBody>
      </p:sp>
      <p:sp>
        <p:nvSpPr>
          <p:cNvPr id="30" name="ZoneTexte 29">
            <a:extLst>
              <a:ext uri="{FF2B5EF4-FFF2-40B4-BE49-F238E27FC236}">
                <a16:creationId xmlns:a16="http://schemas.microsoft.com/office/drawing/2014/main" id="{66EDF399-FEFA-4712-B526-BDD406E7F139}"/>
              </a:ext>
            </a:extLst>
          </p:cNvPr>
          <p:cNvSpPr txBox="1"/>
          <p:nvPr/>
        </p:nvSpPr>
        <p:spPr>
          <a:xfrm>
            <a:off x="3854480" y="5369882"/>
            <a:ext cx="4288416" cy="507831"/>
          </a:xfrm>
          <a:prstGeom prst="rect">
            <a:avLst/>
          </a:prstGeom>
          <a:noFill/>
          <a:ln w="28575">
            <a:solidFill>
              <a:schemeClr val="tx1"/>
            </a:solidFill>
          </a:ln>
        </p:spPr>
        <p:txBody>
          <a:bodyPr wrap="square" rtlCol="0">
            <a:spAutoFit/>
          </a:bodyPr>
          <a:lstStyle/>
          <a:p>
            <a:pPr algn="ctr"/>
            <a:r>
              <a:rPr lang="fr-FR" sz="2700" b="1" dirty="0"/>
              <a:t>       le même jour </a:t>
            </a:r>
          </a:p>
        </p:txBody>
      </p:sp>
      <p:sp>
        <p:nvSpPr>
          <p:cNvPr id="48" name="Rectangle : coins arrondis 47">
            <a:extLst>
              <a:ext uri="{FF2B5EF4-FFF2-40B4-BE49-F238E27FC236}">
                <a16:creationId xmlns:a16="http://schemas.microsoft.com/office/drawing/2014/main" id="{B7CD3276-404D-4317-83F1-CDFC24BB8195}"/>
              </a:ext>
            </a:extLst>
          </p:cNvPr>
          <p:cNvSpPr/>
          <p:nvPr/>
        </p:nvSpPr>
        <p:spPr>
          <a:xfrm>
            <a:off x="16459200" y="93345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12" action="ppaction://hlinksldjump"/>
              </a:rPr>
              <a:t>Retour</a:t>
            </a:r>
            <a:endParaRPr lang="fr-FR" sz="2800" dirty="0"/>
          </a:p>
        </p:txBody>
      </p:sp>
      <p:sp>
        <p:nvSpPr>
          <p:cNvPr id="16" name="Rectangle 15">
            <a:extLst>
              <a:ext uri="{FF2B5EF4-FFF2-40B4-BE49-F238E27FC236}">
                <a16:creationId xmlns:a16="http://schemas.microsoft.com/office/drawing/2014/main" id="{94E21ACF-3A78-41DE-924F-B8FAE6F6F56D}"/>
              </a:ext>
            </a:extLst>
          </p:cNvPr>
          <p:cNvSpPr/>
          <p:nvPr/>
        </p:nvSpPr>
        <p:spPr>
          <a:xfrm>
            <a:off x="3810000" y="952500"/>
            <a:ext cx="4572000" cy="914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D7F8DAD4-54DB-426C-9348-A0F69EE95A17}"/>
              </a:ext>
            </a:extLst>
          </p:cNvPr>
          <p:cNvSpPr/>
          <p:nvPr/>
        </p:nvSpPr>
        <p:spPr>
          <a:xfrm>
            <a:off x="-24161" y="0"/>
            <a:ext cx="2819400" cy="17526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Source : Patrice </a:t>
            </a:r>
            <a:r>
              <a:rPr lang="fr-FR" sz="1600" dirty="0" err="1"/>
              <a:t>Gourdet</a:t>
            </a:r>
            <a:r>
              <a:rPr lang="fr-FR" sz="1600" dirty="0"/>
              <a:t>, Jennifer Benoit, Enseigner la langue du Cycle 2 au cycle 3, Réflexions didactiques – pistes pédagogiques, Le Verbe, Mercredi 26 mars 2025</a:t>
            </a:r>
          </a:p>
        </p:txBody>
      </p:sp>
    </p:spTree>
    <p:extLst>
      <p:ext uri="{BB962C8B-B14F-4D97-AF65-F5344CB8AC3E}">
        <p14:creationId xmlns:p14="http://schemas.microsoft.com/office/powerpoint/2010/main" val="36933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4AA6E92-AEE5-F61D-4124-856E76154EFC}"/>
              </a:ext>
            </a:extLst>
          </p:cNvPr>
          <p:cNvSpPr>
            <a:spLocks noGrp="1"/>
          </p:cNvSpPr>
          <p:nvPr>
            <p:ph type="title"/>
          </p:nvPr>
        </p:nvSpPr>
        <p:spPr>
          <a:xfrm>
            <a:off x="8420100" y="140432"/>
            <a:ext cx="7473948" cy="1208394"/>
          </a:xfrm>
        </p:spPr>
        <p:txBody>
          <a:bodyPr>
            <a:normAutofit/>
          </a:bodyPr>
          <a:lstStyle/>
          <a:p>
            <a:r>
              <a:rPr lang="fr-FR" b="1" dirty="0"/>
              <a:t>Mademoiselle Plume</a:t>
            </a:r>
            <a:endParaRPr lang="en-GB" b="1" dirty="0"/>
          </a:p>
        </p:txBody>
      </p:sp>
      <p:pic>
        <p:nvPicPr>
          <p:cNvPr id="3074" name="Picture 2" descr="U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1722">
            <a:off x="15460664" y="257971"/>
            <a:ext cx="2395538" cy="2650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5" name="Picture 3" descr="Mademoiselle-Plume-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4629096" y="4916585"/>
            <a:ext cx="2767013" cy="21597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7" name="Picture 5" descr="Mademoiselle-Plume-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99" y="4519496"/>
            <a:ext cx="2383632" cy="1964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8" name="Picture 6" descr="Mademoiselle-Plume-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2235198" y="5244587"/>
            <a:ext cx="2336007"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9" name="Picture 7" descr="Mademoiselle-Plume-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4285" y="3524132"/>
            <a:ext cx="2082137" cy="2090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0" name="Picture 8" descr="Mademoiselle-Plume-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4905410" y="3518147"/>
            <a:ext cx="2805113" cy="1797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1" name="Picture 9" descr="Mademoiselle-Plume-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3896" y="5417656"/>
            <a:ext cx="2602706" cy="2078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2" name="Picture 10" descr="Mademoiselle-Plume-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4285" y="5768987"/>
            <a:ext cx="2324786" cy="1476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3" name="Picture 11" descr="Mademoiselle-Plume-2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10258311" y="4094945"/>
            <a:ext cx="2279709" cy="1816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4" name="Picture 12" descr="Mademoiselle-Plume-2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a:off x="10513382" y="6809837"/>
            <a:ext cx="2573367" cy="2052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ZoneTexte 3"/>
          <p:cNvSpPr txBox="1"/>
          <p:nvPr/>
        </p:nvSpPr>
        <p:spPr>
          <a:xfrm>
            <a:off x="1398850" y="3464033"/>
            <a:ext cx="3085679" cy="1061829"/>
          </a:xfrm>
          <a:prstGeom prst="rect">
            <a:avLst/>
          </a:prstGeom>
          <a:solidFill>
            <a:schemeClr val="accent2">
              <a:lumMod val="40000"/>
              <a:lumOff val="60000"/>
            </a:schemeClr>
          </a:solidFill>
        </p:spPr>
        <p:txBody>
          <a:bodyPr wrap="square" rtlCol="0">
            <a:spAutoFit/>
          </a:bodyPr>
          <a:lstStyle/>
          <a:p>
            <a:pPr algn="ctr"/>
            <a:r>
              <a:rPr lang="fr-FR" sz="2100" dirty="0"/>
              <a:t>Barnabé aperçut une petite fille qui se libérait de son écrin de bouleau.</a:t>
            </a:r>
          </a:p>
        </p:txBody>
      </p:sp>
      <p:sp>
        <p:nvSpPr>
          <p:cNvPr id="17" name="Flèche : droite 2">
            <a:extLst>
              <a:ext uri="{FF2B5EF4-FFF2-40B4-BE49-F238E27FC236}">
                <a16:creationId xmlns:a16="http://schemas.microsoft.com/office/drawing/2014/main" id="{DB74726C-74FC-457C-54B4-031544633987}"/>
              </a:ext>
            </a:extLst>
          </p:cNvPr>
          <p:cNvSpPr/>
          <p:nvPr/>
        </p:nvSpPr>
        <p:spPr>
          <a:xfrm>
            <a:off x="716473" y="3064046"/>
            <a:ext cx="16679636" cy="4327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8" name="ZoneTexte 17"/>
          <p:cNvSpPr txBox="1"/>
          <p:nvPr/>
        </p:nvSpPr>
        <p:spPr>
          <a:xfrm>
            <a:off x="368300" y="8681305"/>
            <a:ext cx="3810002" cy="738664"/>
          </a:xfrm>
          <a:prstGeom prst="rect">
            <a:avLst/>
          </a:prstGeom>
          <a:solidFill>
            <a:schemeClr val="accent4"/>
          </a:solidFill>
        </p:spPr>
        <p:txBody>
          <a:bodyPr wrap="square" rtlCol="0">
            <a:spAutoFit/>
          </a:bodyPr>
          <a:lstStyle/>
          <a:p>
            <a:pPr algn="ctr"/>
            <a:r>
              <a:rPr lang="fr-FR" sz="2100" dirty="0"/>
              <a:t>Comme chaque printemps, Barnabé faisait provision de bois</a:t>
            </a:r>
          </a:p>
        </p:txBody>
      </p:sp>
      <p:sp>
        <p:nvSpPr>
          <p:cNvPr id="19" name="ZoneTexte 18"/>
          <p:cNvSpPr txBox="1"/>
          <p:nvPr/>
        </p:nvSpPr>
        <p:spPr>
          <a:xfrm>
            <a:off x="13822693" y="3744101"/>
            <a:ext cx="3810002" cy="1061829"/>
          </a:xfrm>
          <a:prstGeom prst="rect">
            <a:avLst/>
          </a:prstGeom>
          <a:solidFill>
            <a:schemeClr val="accent5">
              <a:lumMod val="40000"/>
              <a:lumOff val="60000"/>
            </a:schemeClr>
          </a:solidFill>
        </p:spPr>
        <p:txBody>
          <a:bodyPr wrap="square" rtlCol="0">
            <a:spAutoFit/>
          </a:bodyPr>
          <a:lstStyle/>
          <a:p>
            <a:pPr algn="ctr"/>
            <a:r>
              <a:rPr lang="fr-FR" sz="2100" dirty="0"/>
              <a:t>Deux saisons s’étaient écoulées depuis le matin brumeux où Plume avait quitté la maison</a:t>
            </a:r>
          </a:p>
        </p:txBody>
      </p:sp>
      <p:sp>
        <p:nvSpPr>
          <p:cNvPr id="20" name="ZoneTexte 19"/>
          <p:cNvSpPr txBox="1"/>
          <p:nvPr/>
        </p:nvSpPr>
        <p:spPr>
          <a:xfrm>
            <a:off x="3656805" y="2072671"/>
            <a:ext cx="3060273" cy="738664"/>
          </a:xfrm>
          <a:prstGeom prst="rect">
            <a:avLst/>
          </a:prstGeom>
          <a:solidFill>
            <a:schemeClr val="accent2">
              <a:lumMod val="40000"/>
              <a:lumOff val="60000"/>
            </a:schemeClr>
          </a:solidFill>
        </p:spPr>
        <p:txBody>
          <a:bodyPr wrap="square" rtlCol="0">
            <a:spAutoFit/>
          </a:bodyPr>
          <a:lstStyle/>
          <a:p>
            <a:pPr algn="ctr"/>
            <a:r>
              <a:rPr lang="fr-FR" sz="2100" dirty="0"/>
              <a:t>Sa vie avec Plume commença ce jour-là</a:t>
            </a:r>
          </a:p>
        </p:txBody>
      </p:sp>
      <p:cxnSp>
        <p:nvCxnSpPr>
          <p:cNvPr id="6" name="Connecteur droit 5"/>
          <p:cNvCxnSpPr/>
          <p:nvPr/>
        </p:nvCxnSpPr>
        <p:spPr>
          <a:xfrm>
            <a:off x="4737101" y="2857501"/>
            <a:ext cx="0" cy="52452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12990201" y="2922224"/>
            <a:ext cx="0" cy="31277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0408779" y="6025007"/>
            <a:ext cx="3089304" cy="738664"/>
          </a:xfrm>
          <a:prstGeom prst="rect">
            <a:avLst/>
          </a:prstGeom>
          <a:solidFill>
            <a:schemeClr val="accent2">
              <a:lumMod val="40000"/>
              <a:lumOff val="60000"/>
            </a:schemeClr>
          </a:solidFill>
        </p:spPr>
        <p:txBody>
          <a:bodyPr wrap="square" rtlCol="0">
            <a:spAutoFit/>
          </a:bodyPr>
          <a:lstStyle/>
          <a:p>
            <a:r>
              <a:rPr lang="fr-FR" sz="2100" dirty="0"/>
              <a:t>Un soir, ils allèrent là où la plaine devient falaise</a:t>
            </a:r>
          </a:p>
        </p:txBody>
      </p:sp>
      <p:sp>
        <p:nvSpPr>
          <p:cNvPr id="31" name="ZoneTexte 30"/>
          <p:cNvSpPr txBox="1"/>
          <p:nvPr/>
        </p:nvSpPr>
        <p:spPr>
          <a:xfrm>
            <a:off x="9906666" y="8972119"/>
            <a:ext cx="3591417" cy="738664"/>
          </a:xfrm>
          <a:prstGeom prst="rect">
            <a:avLst/>
          </a:prstGeom>
          <a:solidFill>
            <a:schemeClr val="accent2">
              <a:lumMod val="40000"/>
              <a:lumOff val="60000"/>
            </a:schemeClr>
          </a:solidFill>
        </p:spPr>
        <p:txBody>
          <a:bodyPr wrap="square" rtlCol="0">
            <a:spAutoFit/>
          </a:bodyPr>
          <a:lstStyle/>
          <a:p>
            <a:pPr algn="ctr"/>
            <a:r>
              <a:rPr lang="fr-FR" sz="2100" dirty="0"/>
              <a:t>Puis le vent du large emporta Plume auprès de ses sœurs</a:t>
            </a:r>
          </a:p>
        </p:txBody>
      </p:sp>
      <p:cxnSp>
        <p:nvCxnSpPr>
          <p:cNvPr id="32" name="Connecteur droit avec flèche 31">
            <a:extLst>
              <a:ext uri="{FF2B5EF4-FFF2-40B4-BE49-F238E27FC236}">
                <a16:creationId xmlns:a16="http://schemas.microsoft.com/office/drawing/2014/main" id="{F98D3887-1178-2A15-D178-CC870C82D9AC}"/>
              </a:ext>
            </a:extLst>
          </p:cNvPr>
          <p:cNvCxnSpPr>
            <a:cxnSpLocks/>
          </p:cNvCxnSpPr>
          <p:nvPr/>
        </p:nvCxnSpPr>
        <p:spPr>
          <a:xfrm>
            <a:off x="3069923" y="4541239"/>
            <a:ext cx="130478" cy="703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Flèche droite 14"/>
          <p:cNvSpPr/>
          <p:nvPr/>
        </p:nvSpPr>
        <p:spPr>
          <a:xfrm>
            <a:off x="368300" y="8394700"/>
            <a:ext cx="4368801" cy="254000"/>
          </a:xfrm>
          <a:prstGeom prst="rightArrow">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5" name="Flèche droite 34"/>
          <p:cNvSpPr/>
          <p:nvPr/>
        </p:nvSpPr>
        <p:spPr>
          <a:xfrm>
            <a:off x="13168256" y="8394698"/>
            <a:ext cx="4368801" cy="254000"/>
          </a:xfrm>
          <a:prstGeom prst="rightArrow">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27" name="Rectangle : coins arrondis 26">
            <a:extLst>
              <a:ext uri="{FF2B5EF4-FFF2-40B4-BE49-F238E27FC236}">
                <a16:creationId xmlns:a16="http://schemas.microsoft.com/office/drawing/2014/main" id="{34DC40E4-530B-4496-B8C7-0C3D1FE3B0B4}"/>
              </a:ext>
            </a:extLst>
          </p:cNvPr>
          <p:cNvSpPr/>
          <p:nvPr/>
        </p:nvSpPr>
        <p:spPr>
          <a:xfrm>
            <a:off x="16306800" y="9334500"/>
            <a:ext cx="1600200" cy="685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2800" dirty="0">
                <a:hlinkClick r:id="rId12" action="ppaction://hlinksldjump"/>
              </a:rPr>
              <a:t>Retour</a:t>
            </a:r>
            <a:endParaRPr lang="fr-FR" sz="2800" dirty="0"/>
          </a:p>
        </p:txBody>
      </p:sp>
      <p:sp>
        <p:nvSpPr>
          <p:cNvPr id="28" name="Rectangle 27">
            <a:extLst>
              <a:ext uri="{FF2B5EF4-FFF2-40B4-BE49-F238E27FC236}">
                <a16:creationId xmlns:a16="http://schemas.microsoft.com/office/drawing/2014/main" id="{6A92F372-7244-4555-A4B0-FA2E121FD5F8}"/>
              </a:ext>
            </a:extLst>
          </p:cNvPr>
          <p:cNvSpPr/>
          <p:nvPr/>
        </p:nvSpPr>
        <p:spPr>
          <a:xfrm>
            <a:off x="-24161" y="0"/>
            <a:ext cx="2819400" cy="175260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Source : Patrice </a:t>
            </a:r>
            <a:r>
              <a:rPr lang="fr-FR" sz="1600" dirty="0" err="1"/>
              <a:t>Gourdet</a:t>
            </a:r>
            <a:r>
              <a:rPr lang="fr-FR" sz="1600" dirty="0"/>
              <a:t>, Jennifer Benoit, Enseigner la langue du Cycle 2 au cycle 3, Réflexions didactiques – pistes pédagogiques, Le Verbe, Mercredi 26 mars 2025</a:t>
            </a:r>
          </a:p>
        </p:txBody>
      </p:sp>
    </p:spTree>
    <p:extLst>
      <p:ext uri="{BB962C8B-B14F-4D97-AF65-F5344CB8AC3E}">
        <p14:creationId xmlns:p14="http://schemas.microsoft.com/office/powerpoint/2010/main" val="130686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8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0" grpId="0" animBg="1"/>
      <p:bldP spid="13" grpId="0" animBg="1"/>
      <p:bldP spid="31"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1554</Words>
  <Application>Microsoft Office PowerPoint</Application>
  <PresentationFormat>Personnalisé</PresentationFormat>
  <Paragraphs>205</Paragraphs>
  <Slides>17</Slides>
  <Notes>5</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17</vt:i4>
      </vt:variant>
    </vt:vector>
  </HeadingPairs>
  <TitlesOfParts>
    <vt:vector size="31" baseType="lpstr">
      <vt:lpstr>LibertinusSerif-Regular</vt:lpstr>
      <vt:lpstr>Marianne</vt:lpstr>
      <vt:lpstr>Calibri (En tête)</vt:lpstr>
      <vt:lpstr>Calibri</vt:lpstr>
      <vt:lpstr>Wingdings 2</vt:lpstr>
      <vt:lpstr>Jenthill</vt:lpstr>
      <vt:lpstr>Poppins Bold</vt:lpstr>
      <vt:lpstr>Liberation Sans</vt:lpstr>
      <vt:lpstr>Cambria</vt:lpstr>
      <vt:lpstr>Jenthill Caps</vt:lpstr>
      <vt:lpstr>Arial</vt:lpstr>
      <vt:lpstr>Aharoni</vt:lpstr>
      <vt:lpstr>Poppins</vt:lpstr>
      <vt:lpstr>Office Theme</vt:lpstr>
      <vt:lpstr>Présentation PowerPoint</vt:lpstr>
      <vt:lpstr>Présentation PowerPoint</vt:lpstr>
      <vt:lpstr>Présentation PowerPoint</vt:lpstr>
      <vt:lpstr>Présentation PowerPoint</vt:lpstr>
      <vt:lpstr>Présentation PowerPoint</vt:lpstr>
      <vt:lpstr>Présentation PowerPoint</vt:lpstr>
      <vt:lpstr>Satanés lapins</vt:lpstr>
      <vt:lpstr>Satanés lapins</vt:lpstr>
      <vt:lpstr>Mademoiselle Plume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 Maire</dc:creator>
  <cp:lastModifiedBy>emaire1</cp:lastModifiedBy>
  <cp:revision>42</cp:revision>
  <dcterms:created xsi:type="dcterms:W3CDTF">2006-08-16T00:00:00Z</dcterms:created>
  <dcterms:modified xsi:type="dcterms:W3CDTF">2026-06-26T12:56:04Z</dcterms:modified>
  <dc:identifier>DAHNA6IPZSY</dc:identifier>
</cp:coreProperties>
</file>