
<file path=[Content_Types].xml><?xml version="1.0" encoding="utf-8"?>
<Types xmlns="http://schemas.openxmlformats.org/package/2006/content-types">
  <Default Extension="fntdata" ContentType="application/x-fontdata"/>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8" r:id="rId3"/>
    <p:sldId id="259" r:id="rId4"/>
    <p:sldId id="260" r:id="rId5"/>
    <p:sldId id="261" r:id="rId6"/>
    <p:sldId id="264" r:id="rId7"/>
    <p:sldId id="265" r:id="rId8"/>
    <p:sldId id="266" r:id="rId9"/>
    <p:sldId id="267" r:id="rId10"/>
    <p:sldId id="268" r:id="rId11"/>
    <p:sldId id="262" r:id="rId12"/>
    <p:sldId id="263"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DM Sans" panose="020B0604020202020204" charset="0"/>
      <p:regular r:id="rId19"/>
    </p:embeddedFont>
    <p:embeddedFont>
      <p:font typeface="Liberation Serif" panose="02020603050405020304" pitchFamily="18" charset="0"/>
      <p:regular r:id="rId20"/>
      <p:bold r:id="rId21"/>
      <p:italic r:id="rId22"/>
      <p:boldItalic r:id="rId23"/>
    </p:embeddedFont>
    <p:embeddedFont>
      <p:font typeface="Marianne" panose="02000000000000000000" pitchFamily="2"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Open Sans Bold" panose="020B0806030504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aire1" initials="e" lastIdx="1" clrIdx="0">
    <p:extLst>
      <p:ext uri="{19B8F6BF-5375-455C-9EA6-DF929625EA0E}">
        <p15:presenceInfo xmlns:p15="http://schemas.microsoft.com/office/powerpoint/2012/main" userId="S-1-5-21-4209881683-2672467264-1290158231-60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E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852"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F2708F-3F14-4238-A62A-374A2663A6C5}" type="datetimeFigureOut">
              <a:rPr lang="fr-FR" smtClean="0"/>
              <a:t>09/06/2026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75357-D87A-430F-B628-4FF1A1832A71}" type="slidenum">
              <a:rPr lang="fr-FR" smtClean="0"/>
              <a:t>‹N°›</a:t>
            </a:fld>
            <a:endParaRPr lang="fr-FR"/>
          </a:p>
        </p:txBody>
      </p:sp>
    </p:spTree>
    <p:extLst>
      <p:ext uri="{BB962C8B-B14F-4D97-AF65-F5344CB8AC3E}">
        <p14:creationId xmlns:p14="http://schemas.microsoft.com/office/powerpoint/2010/main" val="576376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775357-D87A-430F-B628-4FF1A1832A71}" type="slidenum">
              <a:rPr lang="fr-FR" smtClean="0"/>
              <a:t>11</a:t>
            </a:fld>
            <a:endParaRPr lang="fr-FR"/>
          </a:p>
        </p:txBody>
      </p:sp>
    </p:spTree>
    <p:extLst>
      <p:ext uri="{BB962C8B-B14F-4D97-AF65-F5344CB8AC3E}">
        <p14:creationId xmlns:p14="http://schemas.microsoft.com/office/powerpoint/2010/main" val="109724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21" Type="http://schemas.openxmlformats.org/officeDocument/2006/relationships/image" Target="../media/image20.svg"/><Relationship Id="rId34" Type="http://schemas.openxmlformats.org/officeDocument/2006/relationships/slide" Target="slide2.xml"/><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33" Type="http://schemas.openxmlformats.org/officeDocument/2006/relationships/slide" Target="slide4.xml"/><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32" Type="http://schemas.openxmlformats.org/officeDocument/2006/relationships/slide" Target="slide3.xml"/><Relationship Id="rId37" Type="http://schemas.openxmlformats.org/officeDocument/2006/relationships/slide" Target="slide12.xml"/><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36" Type="http://schemas.openxmlformats.org/officeDocument/2006/relationships/slide" Target="slide11.xml"/><Relationship Id="rId10" Type="http://schemas.openxmlformats.org/officeDocument/2006/relationships/image" Target="../media/image9.png"/><Relationship Id="rId19" Type="http://schemas.openxmlformats.org/officeDocument/2006/relationships/image" Target="../media/image18.svg"/><Relationship Id="rId31" Type="http://schemas.openxmlformats.org/officeDocument/2006/relationships/image" Target="../media/image30.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 Id="rId30" Type="http://schemas.openxmlformats.org/officeDocument/2006/relationships/image" Target="../media/image29.png"/><Relationship Id="rId35" Type="http://schemas.openxmlformats.org/officeDocument/2006/relationships/slide" Target="slide5.xml"/><Relationship Id="rId8" Type="http://schemas.openxmlformats.org/officeDocument/2006/relationships/image" Target="../media/image7.png"/><Relationship Id="rId3"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9.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slide" Target="slide1.xml"/><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0.sv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slide" Target="slide1.xml"/><Relationship Id="rId11" Type="http://schemas.openxmlformats.org/officeDocument/2006/relationships/image" Target="../media/image42.png"/><Relationship Id="rId5" Type="http://schemas.openxmlformats.org/officeDocument/2006/relationships/hyperlink" Target="https://www.lespetitschampionsdelalecture.fr/" TargetMode="External"/><Relationship Id="rId10" Type="http://schemas.openxmlformats.org/officeDocument/2006/relationships/image" Target="../media/image41.jpg"/><Relationship Id="rId4" Type="http://schemas.openxmlformats.org/officeDocument/2006/relationships/hyperlink" Target="https://cloud-aca.ac-besancon.fr/index.php/s/CDYPjPX2W7emxRi" TargetMode="External"/><Relationship Id="rId9" Type="http://schemas.openxmlformats.org/officeDocument/2006/relationships/hyperlink" Target="https://www.ac-besancon.fr/cetteanneejeli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8" Type="http://schemas.openxmlformats.org/officeDocument/2006/relationships/hyperlink" Target="https://www.canva.com/design/DAGqhUQPGbo/sA7Y5O9tUaNF6SB7b3Dzpw/edit" TargetMode="External"/><Relationship Id="rId13" Type="http://schemas.openxmlformats.org/officeDocument/2006/relationships/hyperlink" Target="https://doi.org/10.4000/1204w" TargetMode="External"/><Relationship Id="rId3" Type="http://schemas.openxmlformats.org/officeDocument/2006/relationships/image" Target="../media/image22.svg"/><Relationship Id="rId7" Type="http://schemas.openxmlformats.org/officeDocument/2006/relationships/hyperlink" Target="https://www.canva.com/design/DAGqhdl8a8c/qS_T_gnV6U4eYQtizF6Emw/edit" TargetMode="External"/><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hyperlink" Target="https://eduscol.education.gouv.fr/sites/default/files/document/ap17c3fraliretextehaute-voix862421pdf-77385.pdf" TargetMode="External"/><Relationship Id="rId11" Type="http://schemas.openxmlformats.org/officeDocument/2006/relationships/slide" Target="slide1.xml"/><Relationship Id="rId5" Type="http://schemas.openxmlformats.org/officeDocument/2006/relationships/image" Target="../media/image33.svg"/><Relationship Id="rId10" Type="http://schemas.openxmlformats.org/officeDocument/2006/relationships/hyperlink" Target="https://www.canva.com/design/DAGqhVvv8BI/ejPtShYJjadiQ3lpp273ug/edit" TargetMode="External"/><Relationship Id="rId4" Type="http://schemas.openxmlformats.org/officeDocument/2006/relationships/image" Target="../media/image32.png"/><Relationship Id="rId9" Type="http://schemas.openxmlformats.org/officeDocument/2006/relationships/hyperlink" Target="file:///C:\Users\emaire1\Downloads\ra16c3fra08lectevalfluidnd612884pdf-76740-1.pdf"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31.png"/><Relationship Id="rId3" Type="http://schemas.openxmlformats.org/officeDocument/2006/relationships/slideLayout" Target="../slideLayouts/slideLayout7.xml"/><Relationship Id="rId7" Type="http://schemas.openxmlformats.org/officeDocument/2006/relationships/hyperlink" Target="https://www.canva.com/design/DAGqyRCk5Xk/X1UGAFG9ELhqCi64Y-ln-Q/edit" TargetMode="External"/><Relationship Id="rId12" Type="http://schemas.openxmlformats.org/officeDocument/2006/relationships/slide" Target="slide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slide" Target="slide7.xml"/><Relationship Id="rId11" Type="http://schemas.openxmlformats.org/officeDocument/2006/relationships/hyperlink" Target="https://www.canva.com/design/DAGqhVR1SjU/AhzgAvU9jVpQw0-cqFxBbA/edit" TargetMode="External"/><Relationship Id="rId5" Type="http://schemas.openxmlformats.org/officeDocument/2006/relationships/image" Target="../media/image14.svg"/><Relationship Id="rId15" Type="http://schemas.openxmlformats.org/officeDocument/2006/relationships/image" Target="../media/image34.png"/><Relationship Id="rId10" Type="http://schemas.openxmlformats.org/officeDocument/2006/relationships/slide" Target="slide9.xml"/><Relationship Id="rId4" Type="http://schemas.openxmlformats.org/officeDocument/2006/relationships/image" Target="../media/image13.png"/><Relationship Id="rId9" Type="http://schemas.openxmlformats.org/officeDocument/2006/relationships/hyperlink" Target="https://www.canva.com/design/DAGqhYTx9oA/iM26PPrtl9y469KJ1DpHIQ/edit" TargetMode="External"/><Relationship Id="rId14"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p:cNvGrpSpPr/>
        <p:nvPr/>
      </p:nvGrpSpPr>
      <p:grpSpPr>
        <a:xfrm>
          <a:off x="0" y="0"/>
          <a:ext cx="0" cy="0"/>
          <a:chOff x="0" y="0"/>
          <a:chExt cx="0" cy="0"/>
        </a:xfrm>
      </p:grpSpPr>
      <p:sp>
        <p:nvSpPr>
          <p:cNvPr id="2" name="Freeform 2"/>
          <p:cNvSpPr/>
          <p:nvPr/>
        </p:nvSpPr>
        <p:spPr>
          <a:xfrm rot="340949">
            <a:off x="5181374" y="2421603"/>
            <a:ext cx="7815096" cy="7974588"/>
          </a:xfrm>
          <a:custGeom>
            <a:avLst/>
            <a:gdLst/>
            <a:ahLst/>
            <a:cxnLst/>
            <a:rect l="l" t="t" r="r" b="b"/>
            <a:pathLst>
              <a:path w="7815096" h="7974588">
                <a:moveTo>
                  <a:pt x="0" y="0"/>
                </a:moveTo>
                <a:lnTo>
                  <a:pt x="7815096" y="0"/>
                </a:lnTo>
                <a:lnTo>
                  <a:pt x="7815096" y="7974588"/>
                </a:lnTo>
                <a:lnTo>
                  <a:pt x="0" y="79745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161441" y="6584844"/>
            <a:ext cx="4814092" cy="2979581"/>
          </a:xfrm>
          <a:custGeom>
            <a:avLst/>
            <a:gdLst/>
            <a:ahLst/>
            <a:cxnLst/>
            <a:rect l="l" t="t" r="r" b="b"/>
            <a:pathLst>
              <a:path w="4814092" h="2979581">
                <a:moveTo>
                  <a:pt x="0" y="0"/>
                </a:moveTo>
                <a:lnTo>
                  <a:pt x="4814092" y="0"/>
                </a:lnTo>
                <a:lnTo>
                  <a:pt x="4814092" y="2979581"/>
                </a:lnTo>
                <a:lnTo>
                  <a:pt x="0" y="29795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25619" y="82605"/>
            <a:ext cx="5249409" cy="4113628"/>
          </a:xfrm>
          <a:custGeom>
            <a:avLst/>
            <a:gdLst/>
            <a:ahLst/>
            <a:cxnLst/>
            <a:rect l="l" t="t" r="r" b="b"/>
            <a:pathLst>
              <a:path w="5249409" h="4113628">
                <a:moveTo>
                  <a:pt x="0" y="0"/>
                </a:moveTo>
                <a:lnTo>
                  <a:pt x="5249409" y="0"/>
                </a:lnTo>
                <a:lnTo>
                  <a:pt x="5249409" y="4113627"/>
                </a:lnTo>
                <a:lnTo>
                  <a:pt x="0" y="41136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6157773" y="3915043"/>
            <a:ext cx="204320" cy="20432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AAA3"/>
            </a:solidFill>
          </p:spPr>
        </p:sp>
        <p:sp>
          <p:nvSpPr>
            <p:cNvPr id="7" name="TextBox 7"/>
            <p:cNvSpPr txBox="1"/>
            <p:nvPr/>
          </p:nvSpPr>
          <p:spPr>
            <a:xfrm>
              <a:off x="76200" y="76200"/>
              <a:ext cx="660400" cy="660400"/>
            </a:xfrm>
            <a:prstGeom prst="rect">
              <a:avLst/>
            </a:prstGeom>
          </p:spPr>
          <p:txBody>
            <a:bodyPr lIns="50800" tIns="50800" rIns="50800" bIns="50800" rtlCol="0" anchor="ctr"/>
            <a:lstStyle/>
            <a:p>
              <a:pPr algn="ctr">
                <a:lnSpc>
                  <a:spcPts val="1680"/>
                </a:lnSpc>
              </a:pPr>
              <a:endParaRPr/>
            </a:p>
          </p:txBody>
        </p:sp>
      </p:grpSp>
      <p:grpSp>
        <p:nvGrpSpPr>
          <p:cNvPr id="8" name="Group 8"/>
          <p:cNvGrpSpPr/>
          <p:nvPr/>
        </p:nvGrpSpPr>
        <p:grpSpPr>
          <a:xfrm>
            <a:off x="5447606" y="3329921"/>
            <a:ext cx="493774" cy="49377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AAA3"/>
            </a:solidFill>
          </p:spPr>
        </p:sp>
        <p:sp>
          <p:nvSpPr>
            <p:cNvPr id="10" name="TextBox 10"/>
            <p:cNvSpPr txBox="1"/>
            <p:nvPr/>
          </p:nvSpPr>
          <p:spPr>
            <a:xfrm>
              <a:off x="76200" y="76200"/>
              <a:ext cx="660400" cy="660400"/>
            </a:xfrm>
            <a:prstGeom prst="rect">
              <a:avLst/>
            </a:prstGeom>
          </p:spPr>
          <p:txBody>
            <a:bodyPr lIns="50800" tIns="50800" rIns="50800" bIns="50800" rtlCol="0" anchor="ctr"/>
            <a:lstStyle/>
            <a:p>
              <a:pPr algn="ctr">
                <a:lnSpc>
                  <a:spcPts val="1680"/>
                </a:lnSpc>
              </a:pPr>
              <a:endParaRPr/>
            </a:p>
          </p:txBody>
        </p:sp>
      </p:grpSp>
      <p:sp>
        <p:nvSpPr>
          <p:cNvPr id="11" name="Freeform 11"/>
          <p:cNvSpPr/>
          <p:nvPr/>
        </p:nvSpPr>
        <p:spPr>
          <a:xfrm rot="9235926">
            <a:off x="7671000" y="6847894"/>
            <a:ext cx="3344483" cy="1973924"/>
          </a:xfrm>
          <a:custGeom>
            <a:avLst/>
            <a:gdLst/>
            <a:ahLst/>
            <a:cxnLst/>
            <a:rect l="l" t="t" r="r" b="b"/>
            <a:pathLst>
              <a:path w="3344483" h="1973924">
                <a:moveTo>
                  <a:pt x="0" y="0"/>
                </a:moveTo>
                <a:lnTo>
                  <a:pt x="3344483" y="0"/>
                </a:lnTo>
                <a:lnTo>
                  <a:pt x="3344483" y="1973924"/>
                </a:lnTo>
                <a:lnTo>
                  <a:pt x="0" y="19739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4144044" y="4279969"/>
            <a:ext cx="1763196" cy="1773203"/>
          </a:xfrm>
          <a:custGeom>
            <a:avLst/>
            <a:gdLst/>
            <a:ahLst/>
            <a:cxnLst/>
            <a:rect l="l" t="t" r="r" b="b"/>
            <a:pathLst>
              <a:path w="1763196" h="1773203">
                <a:moveTo>
                  <a:pt x="0" y="0"/>
                </a:moveTo>
                <a:lnTo>
                  <a:pt x="1763197" y="0"/>
                </a:lnTo>
                <a:lnTo>
                  <a:pt x="1763197" y="1773203"/>
                </a:lnTo>
                <a:lnTo>
                  <a:pt x="0" y="17732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a:off x="1066800" y="4457700"/>
            <a:ext cx="1763196" cy="1773203"/>
          </a:xfrm>
          <a:custGeom>
            <a:avLst/>
            <a:gdLst/>
            <a:ahLst/>
            <a:cxnLst/>
            <a:rect l="l" t="t" r="r" b="b"/>
            <a:pathLst>
              <a:path w="1763196" h="1773203">
                <a:moveTo>
                  <a:pt x="0" y="0"/>
                </a:moveTo>
                <a:lnTo>
                  <a:pt x="1763196" y="0"/>
                </a:lnTo>
                <a:lnTo>
                  <a:pt x="1763196" y="1773203"/>
                </a:lnTo>
                <a:lnTo>
                  <a:pt x="0" y="17732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Freeform 15"/>
          <p:cNvSpPr/>
          <p:nvPr/>
        </p:nvSpPr>
        <p:spPr>
          <a:xfrm>
            <a:off x="10572750" y="2730679"/>
            <a:ext cx="7501202" cy="3973438"/>
          </a:xfrm>
          <a:custGeom>
            <a:avLst/>
            <a:gdLst/>
            <a:ahLst/>
            <a:cxnLst/>
            <a:rect l="l" t="t" r="r" b="b"/>
            <a:pathLst>
              <a:path w="7501202" h="3973438">
                <a:moveTo>
                  <a:pt x="0" y="0"/>
                </a:moveTo>
                <a:lnTo>
                  <a:pt x="7501202" y="0"/>
                </a:lnTo>
                <a:lnTo>
                  <a:pt x="7501202" y="3973438"/>
                </a:lnTo>
                <a:lnTo>
                  <a:pt x="0" y="39734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6" name="Freeform 16"/>
          <p:cNvSpPr/>
          <p:nvPr/>
        </p:nvSpPr>
        <p:spPr>
          <a:xfrm flipH="1">
            <a:off x="7714764" y="22903"/>
            <a:ext cx="5397521" cy="4233032"/>
          </a:xfrm>
          <a:custGeom>
            <a:avLst/>
            <a:gdLst/>
            <a:ahLst/>
            <a:cxnLst/>
            <a:rect l="l" t="t" r="r" b="b"/>
            <a:pathLst>
              <a:path w="5397521" h="4233032">
                <a:moveTo>
                  <a:pt x="5397521" y="0"/>
                </a:moveTo>
                <a:lnTo>
                  <a:pt x="0" y="0"/>
                </a:lnTo>
                <a:lnTo>
                  <a:pt x="0" y="4233031"/>
                </a:lnTo>
                <a:lnTo>
                  <a:pt x="5397521" y="4233031"/>
                </a:lnTo>
                <a:lnTo>
                  <a:pt x="5397521"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7" name="Freeform 17"/>
          <p:cNvSpPr/>
          <p:nvPr/>
        </p:nvSpPr>
        <p:spPr>
          <a:xfrm rot="9327594">
            <a:off x="5388031" y="-205140"/>
            <a:ext cx="1948124" cy="1650592"/>
          </a:xfrm>
          <a:custGeom>
            <a:avLst/>
            <a:gdLst/>
            <a:ahLst/>
            <a:cxnLst/>
            <a:rect l="l" t="t" r="r" b="b"/>
            <a:pathLst>
              <a:path w="1948124" h="1650592">
                <a:moveTo>
                  <a:pt x="0" y="0"/>
                </a:moveTo>
                <a:lnTo>
                  <a:pt x="1948124" y="0"/>
                </a:lnTo>
                <a:lnTo>
                  <a:pt x="1948124" y="1650592"/>
                </a:lnTo>
                <a:lnTo>
                  <a:pt x="0" y="165059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8" name="Freeform 18"/>
          <p:cNvSpPr/>
          <p:nvPr/>
        </p:nvSpPr>
        <p:spPr>
          <a:xfrm rot="-5038163">
            <a:off x="16813669" y="3585428"/>
            <a:ext cx="1948124" cy="1650592"/>
          </a:xfrm>
          <a:custGeom>
            <a:avLst/>
            <a:gdLst/>
            <a:ahLst/>
            <a:cxnLst/>
            <a:rect l="l" t="t" r="r" b="b"/>
            <a:pathLst>
              <a:path w="1948124" h="1650592">
                <a:moveTo>
                  <a:pt x="0" y="0"/>
                </a:moveTo>
                <a:lnTo>
                  <a:pt x="1948124" y="0"/>
                </a:lnTo>
                <a:lnTo>
                  <a:pt x="1948124" y="1650592"/>
                </a:lnTo>
                <a:lnTo>
                  <a:pt x="0" y="165059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9" name="Freeform 19"/>
          <p:cNvSpPr/>
          <p:nvPr/>
        </p:nvSpPr>
        <p:spPr>
          <a:xfrm rot="-5038163" flipH="1" flipV="1">
            <a:off x="-193403" y="6614838"/>
            <a:ext cx="1743726" cy="1477411"/>
          </a:xfrm>
          <a:custGeom>
            <a:avLst/>
            <a:gdLst/>
            <a:ahLst/>
            <a:cxnLst/>
            <a:rect l="l" t="t" r="r" b="b"/>
            <a:pathLst>
              <a:path w="1743726" h="1477411">
                <a:moveTo>
                  <a:pt x="1743726" y="1477411"/>
                </a:moveTo>
                <a:lnTo>
                  <a:pt x="0" y="1477411"/>
                </a:lnTo>
                <a:lnTo>
                  <a:pt x="0" y="0"/>
                </a:lnTo>
                <a:lnTo>
                  <a:pt x="1743726" y="0"/>
                </a:lnTo>
                <a:lnTo>
                  <a:pt x="1743726" y="1477411"/>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20" name="Freeform 20"/>
          <p:cNvSpPr/>
          <p:nvPr/>
        </p:nvSpPr>
        <p:spPr>
          <a:xfrm rot="-415636">
            <a:off x="7302385" y="2758288"/>
            <a:ext cx="1502711" cy="1469140"/>
          </a:xfrm>
          <a:custGeom>
            <a:avLst/>
            <a:gdLst/>
            <a:ahLst/>
            <a:cxnLst/>
            <a:rect l="l" t="t" r="r" b="b"/>
            <a:pathLst>
              <a:path w="1502711" h="1469140">
                <a:moveTo>
                  <a:pt x="0" y="0"/>
                </a:moveTo>
                <a:lnTo>
                  <a:pt x="1502711" y="0"/>
                </a:lnTo>
                <a:lnTo>
                  <a:pt x="1502711" y="1469139"/>
                </a:lnTo>
                <a:lnTo>
                  <a:pt x="0" y="1469139"/>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21" name="Freeform 21"/>
          <p:cNvSpPr/>
          <p:nvPr/>
        </p:nvSpPr>
        <p:spPr>
          <a:xfrm>
            <a:off x="13407381" y="312156"/>
            <a:ext cx="4380350" cy="3264652"/>
          </a:xfrm>
          <a:custGeom>
            <a:avLst/>
            <a:gdLst/>
            <a:ahLst/>
            <a:cxnLst/>
            <a:rect l="l" t="t" r="r" b="b"/>
            <a:pathLst>
              <a:path w="4380350" h="3264652">
                <a:moveTo>
                  <a:pt x="0" y="0"/>
                </a:moveTo>
                <a:lnTo>
                  <a:pt x="4380350" y="0"/>
                </a:lnTo>
                <a:lnTo>
                  <a:pt x="4380350" y="3264652"/>
                </a:lnTo>
                <a:lnTo>
                  <a:pt x="0" y="3264652"/>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22" name="Freeform 22"/>
          <p:cNvSpPr/>
          <p:nvPr/>
        </p:nvSpPr>
        <p:spPr>
          <a:xfrm rot="8011769">
            <a:off x="2109676" y="3941401"/>
            <a:ext cx="1184630" cy="652806"/>
          </a:xfrm>
          <a:custGeom>
            <a:avLst/>
            <a:gdLst/>
            <a:ahLst/>
            <a:cxnLst/>
            <a:rect l="l" t="t" r="r" b="b"/>
            <a:pathLst>
              <a:path w="1118928" h="510511">
                <a:moveTo>
                  <a:pt x="0" y="0"/>
                </a:moveTo>
                <a:lnTo>
                  <a:pt x="1118928" y="0"/>
                </a:lnTo>
                <a:lnTo>
                  <a:pt x="1118928" y="510511"/>
                </a:lnTo>
                <a:lnTo>
                  <a:pt x="0" y="510511"/>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23" name="Freeform 23"/>
          <p:cNvSpPr/>
          <p:nvPr/>
        </p:nvSpPr>
        <p:spPr>
          <a:xfrm rot="3250302">
            <a:off x="3951032" y="3796928"/>
            <a:ext cx="1118928" cy="510511"/>
          </a:xfrm>
          <a:custGeom>
            <a:avLst/>
            <a:gdLst/>
            <a:ahLst/>
            <a:cxnLst/>
            <a:rect l="l" t="t" r="r" b="b"/>
            <a:pathLst>
              <a:path w="1118928" h="510511">
                <a:moveTo>
                  <a:pt x="0" y="0"/>
                </a:moveTo>
                <a:lnTo>
                  <a:pt x="1118928" y="0"/>
                </a:lnTo>
                <a:lnTo>
                  <a:pt x="1118928" y="510510"/>
                </a:lnTo>
                <a:lnTo>
                  <a:pt x="0" y="510510"/>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25" name="Freeform 25"/>
          <p:cNvSpPr/>
          <p:nvPr/>
        </p:nvSpPr>
        <p:spPr>
          <a:xfrm rot="-1093455">
            <a:off x="5209067" y="4166648"/>
            <a:ext cx="477077" cy="424599"/>
          </a:xfrm>
          <a:custGeom>
            <a:avLst/>
            <a:gdLst/>
            <a:ahLst/>
            <a:cxnLst/>
            <a:rect l="l" t="t" r="r" b="b"/>
            <a:pathLst>
              <a:path w="477077" h="424599">
                <a:moveTo>
                  <a:pt x="0" y="0"/>
                </a:moveTo>
                <a:lnTo>
                  <a:pt x="477077" y="0"/>
                </a:lnTo>
                <a:lnTo>
                  <a:pt x="477077" y="424599"/>
                </a:lnTo>
                <a:lnTo>
                  <a:pt x="0" y="424599"/>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26" name="Freeform 26"/>
          <p:cNvSpPr/>
          <p:nvPr/>
        </p:nvSpPr>
        <p:spPr>
          <a:xfrm rot="1427565">
            <a:off x="6014734" y="4856580"/>
            <a:ext cx="286076" cy="254608"/>
          </a:xfrm>
          <a:custGeom>
            <a:avLst/>
            <a:gdLst/>
            <a:ahLst/>
            <a:cxnLst/>
            <a:rect l="l" t="t" r="r" b="b"/>
            <a:pathLst>
              <a:path w="286076" h="254608">
                <a:moveTo>
                  <a:pt x="0" y="0"/>
                </a:moveTo>
                <a:lnTo>
                  <a:pt x="286077" y="0"/>
                </a:lnTo>
                <a:lnTo>
                  <a:pt x="286077" y="254608"/>
                </a:lnTo>
                <a:lnTo>
                  <a:pt x="0" y="254608"/>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27" name="Freeform 27"/>
          <p:cNvSpPr/>
          <p:nvPr/>
        </p:nvSpPr>
        <p:spPr>
          <a:xfrm>
            <a:off x="12756900" y="6449094"/>
            <a:ext cx="4083940" cy="3263849"/>
          </a:xfrm>
          <a:custGeom>
            <a:avLst/>
            <a:gdLst/>
            <a:ahLst/>
            <a:cxnLst/>
            <a:rect l="l" t="t" r="r" b="b"/>
            <a:pathLst>
              <a:path w="4083940" h="3263849">
                <a:moveTo>
                  <a:pt x="0" y="0"/>
                </a:moveTo>
                <a:lnTo>
                  <a:pt x="4083940" y="0"/>
                </a:lnTo>
                <a:lnTo>
                  <a:pt x="4083940" y="3263850"/>
                </a:lnTo>
                <a:lnTo>
                  <a:pt x="0" y="3263850"/>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sp>
      <p:grpSp>
        <p:nvGrpSpPr>
          <p:cNvPr id="28" name="Group 28"/>
          <p:cNvGrpSpPr/>
          <p:nvPr/>
        </p:nvGrpSpPr>
        <p:grpSpPr>
          <a:xfrm>
            <a:off x="7600950" y="3600450"/>
            <a:ext cx="3086100" cy="3086100"/>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CF67"/>
            </a:solidFill>
          </p:spPr>
        </p:sp>
        <p:sp>
          <p:nvSpPr>
            <p:cNvPr id="30" name="TextBox 30"/>
            <p:cNvSpPr txBox="1"/>
            <p:nvPr/>
          </p:nvSpPr>
          <p:spPr>
            <a:xfrm>
              <a:off x="76200" y="76200"/>
              <a:ext cx="660400" cy="660400"/>
            </a:xfrm>
            <a:prstGeom prst="rect">
              <a:avLst/>
            </a:prstGeom>
          </p:spPr>
          <p:txBody>
            <a:bodyPr lIns="50800" tIns="50800" rIns="50800" bIns="50800" rtlCol="0" anchor="ctr"/>
            <a:lstStyle/>
            <a:p>
              <a:pPr algn="ctr">
                <a:lnSpc>
                  <a:spcPts val="1680"/>
                </a:lnSpc>
              </a:pPr>
              <a:r>
                <a:rPr lang="en-US" sz="1400">
                  <a:solidFill>
                    <a:srgbClr val="000000"/>
                  </a:solidFill>
                  <a:latin typeface="DM Sans"/>
                  <a:ea typeface="DM Sans"/>
                  <a:cs typeface="DM Sans"/>
                  <a:sym typeface="DM Sans"/>
                </a:rPr>
                <a:t>P</a:t>
              </a:r>
            </a:p>
          </p:txBody>
        </p:sp>
      </p:grpSp>
      <p:sp>
        <p:nvSpPr>
          <p:cNvPr id="31" name="TextBox 31"/>
          <p:cNvSpPr txBox="1"/>
          <p:nvPr/>
        </p:nvSpPr>
        <p:spPr>
          <a:xfrm rot="-91014">
            <a:off x="4210629" y="4737531"/>
            <a:ext cx="1753470" cy="887095"/>
          </a:xfrm>
          <a:prstGeom prst="rect">
            <a:avLst/>
          </a:prstGeom>
        </p:spPr>
        <p:txBody>
          <a:bodyPr lIns="0" tIns="0" rIns="0" bIns="0" rtlCol="0" anchor="t">
            <a:spAutoFit/>
          </a:bodyPr>
          <a:lstStyle/>
          <a:p>
            <a:pPr algn="ctr">
              <a:lnSpc>
                <a:spcPts val="7279"/>
              </a:lnSpc>
              <a:spcBef>
                <a:spcPct val="0"/>
              </a:spcBef>
            </a:pPr>
            <a:r>
              <a:rPr lang="en-US" sz="5199" b="1" u="sng" dirty="0">
                <a:solidFill>
                  <a:srgbClr val="0A0A0A"/>
                </a:solidFill>
                <a:latin typeface="Open Sans Bold"/>
                <a:ea typeface="Open Sans Bold"/>
                <a:cs typeface="Open Sans Bold"/>
                <a:sym typeface="Open Sans Bold"/>
                <a:hlinkClick r:id="rId32" action="ppaction://hlinksldjump"/>
              </a:rPr>
              <a:t>CM2</a:t>
            </a:r>
          </a:p>
        </p:txBody>
      </p:sp>
      <p:sp>
        <p:nvSpPr>
          <p:cNvPr id="33" name="TextBox 33"/>
          <p:cNvSpPr txBox="1"/>
          <p:nvPr/>
        </p:nvSpPr>
        <p:spPr>
          <a:xfrm>
            <a:off x="6578387" y="5290722"/>
            <a:ext cx="5529709" cy="688974"/>
          </a:xfrm>
          <a:prstGeom prst="rect">
            <a:avLst/>
          </a:prstGeom>
        </p:spPr>
        <p:txBody>
          <a:bodyPr lIns="0" tIns="0" rIns="0" bIns="0" rtlCol="0" anchor="t">
            <a:spAutoFit/>
          </a:bodyPr>
          <a:lstStyle/>
          <a:p>
            <a:pPr algn="ctr">
              <a:lnSpc>
                <a:spcPts val="5600"/>
              </a:lnSpc>
            </a:pPr>
            <a:r>
              <a:rPr lang="en-US" sz="4000" b="1">
                <a:solidFill>
                  <a:srgbClr val="0A0A0A"/>
                </a:solidFill>
                <a:latin typeface="Open Sans Bold"/>
                <a:ea typeface="Open Sans Bold"/>
                <a:cs typeface="Open Sans Bold"/>
                <a:sym typeface="Open Sans Bold"/>
              </a:rPr>
              <a:t>Le tour de la question</a:t>
            </a:r>
          </a:p>
        </p:txBody>
      </p:sp>
      <p:sp>
        <p:nvSpPr>
          <p:cNvPr id="34" name="TextBox 34"/>
          <p:cNvSpPr txBox="1"/>
          <p:nvPr/>
        </p:nvSpPr>
        <p:spPr>
          <a:xfrm>
            <a:off x="6430828" y="6175351"/>
            <a:ext cx="5475051" cy="867353"/>
          </a:xfrm>
          <a:prstGeom prst="rect">
            <a:avLst/>
          </a:prstGeom>
        </p:spPr>
        <p:txBody>
          <a:bodyPr lIns="0" tIns="0" rIns="0" bIns="0" rtlCol="0" anchor="t">
            <a:spAutoFit/>
          </a:bodyPr>
          <a:lstStyle/>
          <a:p>
            <a:pPr algn="ctr">
              <a:lnSpc>
                <a:spcPts val="3462"/>
              </a:lnSpc>
            </a:pPr>
            <a:r>
              <a:rPr lang="en-US" sz="2473" dirty="0">
                <a:solidFill>
                  <a:srgbClr val="0A0A0A"/>
                </a:solidFill>
                <a:latin typeface="Open Sans"/>
                <a:ea typeface="Open Sans"/>
                <a:cs typeface="Open Sans"/>
                <a:sym typeface="Open Sans"/>
              </a:rPr>
              <a:t>Comment </a:t>
            </a:r>
            <a:r>
              <a:rPr lang="en-US" sz="2473" dirty="0" err="1">
                <a:solidFill>
                  <a:srgbClr val="0A0A0A"/>
                </a:solidFill>
                <a:latin typeface="Open Sans"/>
                <a:ea typeface="Open Sans"/>
                <a:cs typeface="Open Sans"/>
                <a:sym typeface="Open Sans"/>
              </a:rPr>
              <a:t>enseigner</a:t>
            </a:r>
            <a:r>
              <a:rPr lang="en-US" sz="2473" dirty="0">
                <a:solidFill>
                  <a:srgbClr val="0A0A0A"/>
                </a:solidFill>
                <a:latin typeface="Open Sans"/>
                <a:ea typeface="Open Sans"/>
                <a:cs typeface="Open Sans"/>
                <a:sym typeface="Open Sans"/>
              </a:rPr>
              <a:t> la lecture à </a:t>
            </a:r>
            <a:r>
              <a:rPr lang="en-US" sz="2473" dirty="0" err="1">
                <a:solidFill>
                  <a:srgbClr val="0A0A0A"/>
                </a:solidFill>
                <a:latin typeface="Open Sans"/>
                <a:ea typeface="Open Sans"/>
                <a:cs typeface="Open Sans"/>
                <a:sym typeface="Open Sans"/>
              </a:rPr>
              <a:t>voix</a:t>
            </a:r>
            <a:r>
              <a:rPr lang="en-US" sz="2473" dirty="0">
                <a:solidFill>
                  <a:srgbClr val="0A0A0A"/>
                </a:solidFill>
                <a:latin typeface="Open Sans"/>
                <a:ea typeface="Open Sans"/>
                <a:cs typeface="Open Sans"/>
                <a:sym typeface="Open Sans"/>
              </a:rPr>
              <a:t> haute ?</a:t>
            </a:r>
          </a:p>
        </p:txBody>
      </p:sp>
      <p:sp>
        <p:nvSpPr>
          <p:cNvPr id="35" name="TextBox 35"/>
          <p:cNvSpPr txBox="1"/>
          <p:nvPr/>
        </p:nvSpPr>
        <p:spPr>
          <a:xfrm>
            <a:off x="1447800" y="7353300"/>
            <a:ext cx="4349502" cy="1169936"/>
          </a:xfrm>
          <a:prstGeom prst="rect">
            <a:avLst/>
          </a:prstGeom>
        </p:spPr>
        <p:txBody>
          <a:bodyPr lIns="0" tIns="0" rIns="0" bIns="0" rtlCol="0" anchor="t">
            <a:spAutoFit/>
          </a:bodyPr>
          <a:lstStyle/>
          <a:p>
            <a:pPr algn="ctr">
              <a:lnSpc>
                <a:spcPts val="4761"/>
              </a:lnSpc>
            </a:pPr>
            <a:r>
              <a:rPr lang="en-US" sz="2800" b="1" u="sng" dirty="0">
                <a:solidFill>
                  <a:srgbClr val="0A0A0A"/>
                </a:solidFill>
                <a:latin typeface="Open Sans Bold"/>
                <a:ea typeface="Open Sans Bold"/>
                <a:cs typeface="Open Sans Bold"/>
                <a:sym typeface="Open Sans Bold"/>
                <a:hlinkClick r:id="rId33" action="ppaction://hlinksldjump"/>
              </a:rPr>
              <a:t>Apports </a:t>
            </a:r>
            <a:r>
              <a:rPr lang="en-US" sz="2800" b="1" u="sng" dirty="0" err="1">
                <a:solidFill>
                  <a:srgbClr val="0A0A0A"/>
                </a:solidFill>
                <a:latin typeface="Open Sans Bold"/>
                <a:ea typeface="Open Sans Bold"/>
                <a:cs typeface="Open Sans Bold"/>
                <a:sym typeface="Open Sans Bold"/>
                <a:hlinkClick r:id="rId33" action="ppaction://hlinksldjump"/>
              </a:rPr>
              <a:t>pédagogiques</a:t>
            </a:r>
            <a:r>
              <a:rPr lang="en-US" sz="2800" b="1" u="sng" dirty="0">
                <a:solidFill>
                  <a:srgbClr val="0A0A0A"/>
                </a:solidFill>
                <a:latin typeface="Open Sans Bold"/>
                <a:ea typeface="Open Sans Bold"/>
                <a:cs typeface="Open Sans Bold"/>
                <a:sym typeface="Open Sans Bold"/>
                <a:hlinkClick r:id="rId33" action="ppaction://hlinksldjump"/>
              </a:rPr>
              <a:t> et </a:t>
            </a:r>
            <a:r>
              <a:rPr lang="en-US" sz="2800" b="1" u="sng" dirty="0" err="1">
                <a:solidFill>
                  <a:srgbClr val="0A0A0A"/>
                </a:solidFill>
                <a:latin typeface="Open Sans Bold"/>
                <a:ea typeface="Open Sans Bold"/>
                <a:cs typeface="Open Sans Bold"/>
                <a:sym typeface="Open Sans Bold"/>
                <a:hlinkClick r:id="rId33" action="ppaction://hlinksldjump"/>
              </a:rPr>
              <a:t>didactiques</a:t>
            </a:r>
            <a:endParaRPr lang="en-US" sz="2800" b="1" u="sng" dirty="0">
              <a:solidFill>
                <a:srgbClr val="0A0A0A"/>
              </a:solidFill>
              <a:latin typeface="Open Sans Bold"/>
              <a:ea typeface="Open Sans Bold"/>
              <a:cs typeface="Open Sans Bold"/>
              <a:sym typeface="Open Sans Bold"/>
              <a:hlinkClick r:id="rId33" action="ppaction://hlinksldjump"/>
            </a:endParaRPr>
          </a:p>
        </p:txBody>
      </p:sp>
      <p:sp>
        <p:nvSpPr>
          <p:cNvPr id="36" name="TextBox 36"/>
          <p:cNvSpPr txBox="1"/>
          <p:nvPr/>
        </p:nvSpPr>
        <p:spPr>
          <a:xfrm>
            <a:off x="1404797" y="811216"/>
            <a:ext cx="3105699" cy="1861813"/>
          </a:xfrm>
          <a:prstGeom prst="rect">
            <a:avLst/>
          </a:prstGeom>
        </p:spPr>
        <p:txBody>
          <a:bodyPr lIns="0" tIns="0" rIns="0" bIns="0" rtlCol="0" anchor="t">
            <a:spAutoFit/>
          </a:bodyPr>
          <a:lstStyle/>
          <a:p>
            <a:pPr algn="ctr">
              <a:lnSpc>
                <a:spcPts val="5005"/>
              </a:lnSpc>
            </a:pPr>
            <a:endParaRPr/>
          </a:p>
          <a:p>
            <a:pPr algn="ctr">
              <a:lnSpc>
                <a:spcPts val="5005"/>
              </a:lnSpc>
            </a:pPr>
            <a:r>
              <a:rPr lang="en-US" sz="3575" b="1">
                <a:solidFill>
                  <a:srgbClr val="0A0A0A"/>
                </a:solidFill>
                <a:latin typeface="Open Sans Bold"/>
                <a:ea typeface="Open Sans Bold"/>
                <a:cs typeface="Open Sans Bold"/>
                <a:sym typeface="Open Sans Bold"/>
              </a:rPr>
              <a:t>Nouveaux programmes</a:t>
            </a:r>
          </a:p>
        </p:txBody>
      </p:sp>
      <p:sp>
        <p:nvSpPr>
          <p:cNvPr id="37" name="TextBox 37"/>
          <p:cNvSpPr txBox="1"/>
          <p:nvPr/>
        </p:nvSpPr>
        <p:spPr>
          <a:xfrm>
            <a:off x="1143000" y="4914900"/>
            <a:ext cx="1472505" cy="874214"/>
          </a:xfrm>
          <a:prstGeom prst="rect">
            <a:avLst/>
          </a:prstGeom>
        </p:spPr>
        <p:txBody>
          <a:bodyPr wrap="square" lIns="0" tIns="0" rIns="0" bIns="0" rtlCol="0" anchor="t">
            <a:spAutoFit/>
          </a:bodyPr>
          <a:lstStyle/>
          <a:p>
            <a:pPr algn="ctr">
              <a:lnSpc>
                <a:spcPts val="7279"/>
              </a:lnSpc>
            </a:pPr>
            <a:r>
              <a:rPr lang="en-US" sz="5199" b="1" u="sng" dirty="0">
                <a:solidFill>
                  <a:srgbClr val="0A0A0A"/>
                </a:solidFill>
                <a:latin typeface="Open Sans Bold"/>
                <a:ea typeface="Open Sans Bold"/>
                <a:cs typeface="Open Sans Bold"/>
                <a:sym typeface="Open Sans Bold"/>
                <a:hlinkClick r:id="rId34" action="ppaction://hlinksldjump"/>
              </a:rPr>
              <a:t>CM1</a:t>
            </a:r>
          </a:p>
        </p:txBody>
      </p:sp>
      <p:sp>
        <p:nvSpPr>
          <p:cNvPr id="38" name="TextBox 38"/>
          <p:cNvSpPr txBox="1"/>
          <p:nvPr/>
        </p:nvSpPr>
        <p:spPr>
          <a:xfrm>
            <a:off x="8284504" y="715128"/>
            <a:ext cx="3867868" cy="1239698"/>
          </a:xfrm>
          <a:prstGeom prst="rect">
            <a:avLst/>
          </a:prstGeom>
        </p:spPr>
        <p:txBody>
          <a:bodyPr lIns="0" tIns="0" rIns="0" bIns="0" rtlCol="0" anchor="t">
            <a:spAutoFit/>
          </a:bodyPr>
          <a:lstStyle/>
          <a:p>
            <a:pPr algn="ctr">
              <a:lnSpc>
                <a:spcPts val="4971"/>
              </a:lnSpc>
            </a:pPr>
            <a:r>
              <a:rPr lang="en-US" sz="3551" b="1" u="sng" dirty="0" err="1">
                <a:solidFill>
                  <a:srgbClr val="0A0A0A"/>
                </a:solidFill>
                <a:latin typeface="Open Sans Bold"/>
                <a:ea typeface="Open Sans Bold"/>
                <a:cs typeface="Open Sans Bold"/>
                <a:sym typeface="Open Sans Bold"/>
                <a:hlinkClick r:id="rId35" action="ppaction://hlinksldjump"/>
              </a:rPr>
              <a:t>Exemples</a:t>
            </a:r>
            <a:r>
              <a:rPr lang="en-US" sz="3551" b="1" u="sng" dirty="0">
                <a:solidFill>
                  <a:srgbClr val="0A0A0A"/>
                </a:solidFill>
                <a:latin typeface="Open Sans Bold"/>
                <a:ea typeface="Open Sans Bold"/>
                <a:cs typeface="Open Sans Bold"/>
                <a:sym typeface="Open Sans Bold"/>
                <a:hlinkClick r:id="rId35" action="ppaction://hlinksldjump"/>
              </a:rPr>
              <a:t> </a:t>
            </a:r>
            <a:r>
              <a:rPr lang="en-US" sz="3551" b="1" u="sng" dirty="0" err="1">
                <a:solidFill>
                  <a:srgbClr val="0A0A0A"/>
                </a:solidFill>
                <a:latin typeface="Open Sans Bold"/>
                <a:ea typeface="Open Sans Bold"/>
                <a:cs typeface="Open Sans Bold"/>
                <a:sym typeface="Open Sans Bold"/>
                <a:hlinkClick r:id="rId35" action="ppaction://hlinksldjump"/>
              </a:rPr>
              <a:t>d’ateliers</a:t>
            </a:r>
            <a:endParaRPr lang="en-US" sz="3551" b="1" u="sng" dirty="0">
              <a:solidFill>
                <a:srgbClr val="0A0A0A"/>
              </a:solidFill>
              <a:latin typeface="Open Sans Bold"/>
              <a:ea typeface="Open Sans Bold"/>
              <a:cs typeface="Open Sans Bold"/>
              <a:sym typeface="Open Sans Bold"/>
              <a:hlinkClick r:id="rId35" action="ppaction://hlinksldjump"/>
            </a:endParaRPr>
          </a:p>
        </p:txBody>
      </p:sp>
      <p:sp>
        <p:nvSpPr>
          <p:cNvPr id="39" name="TextBox 39"/>
          <p:cNvSpPr txBox="1"/>
          <p:nvPr/>
        </p:nvSpPr>
        <p:spPr>
          <a:xfrm>
            <a:off x="14630400" y="1485900"/>
            <a:ext cx="1897727" cy="596899"/>
          </a:xfrm>
          <a:prstGeom prst="rect">
            <a:avLst/>
          </a:prstGeom>
        </p:spPr>
        <p:txBody>
          <a:bodyPr lIns="0" tIns="0" rIns="0" bIns="0" rtlCol="0" anchor="t">
            <a:spAutoFit/>
          </a:bodyPr>
          <a:lstStyle/>
          <a:p>
            <a:pPr algn="ctr">
              <a:lnSpc>
                <a:spcPts val="4900"/>
              </a:lnSpc>
            </a:pPr>
            <a:r>
              <a:rPr lang="en-US" sz="3500" b="1" u="sng" dirty="0" err="1">
                <a:solidFill>
                  <a:srgbClr val="0A0A0A"/>
                </a:solidFill>
                <a:latin typeface="Open Sans Bold"/>
                <a:ea typeface="Open Sans Bold"/>
                <a:cs typeface="Open Sans Bold"/>
                <a:sym typeface="Open Sans Bold"/>
                <a:hlinkClick r:id="rId36" action="ppaction://hlinksldjump"/>
              </a:rPr>
              <a:t>Outils</a:t>
            </a:r>
            <a:endParaRPr lang="en-US" sz="3500" b="1" u="sng" dirty="0">
              <a:solidFill>
                <a:srgbClr val="0A0A0A"/>
              </a:solidFill>
              <a:latin typeface="Open Sans Bold"/>
              <a:ea typeface="Open Sans Bold"/>
              <a:cs typeface="Open Sans Bold"/>
              <a:sym typeface="Open Sans Bold"/>
              <a:hlinkClick r:id="rId36" action="ppaction://hlinksldjump"/>
            </a:endParaRPr>
          </a:p>
        </p:txBody>
      </p:sp>
      <p:sp>
        <p:nvSpPr>
          <p:cNvPr id="40" name="TextBox 40"/>
          <p:cNvSpPr txBox="1"/>
          <p:nvPr/>
        </p:nvSpPr>
        <p:spPr>
          <a:xfrm>
            <a:off x="13533905" y="7494692"/>
            <a:ext cx="2772895" cy="604600"/>
          </a:xfrm>
          <a:prstGeom prst="rect">
            <a:avLst/>
          </a:prstGeom>
        </p:spPr>
        <p:txBody>
          <a:bodyPr wrap="square" lIns="0" tIns="0" rIns="0" bIns="0" rtlCol="0" anchor="t">
            <a:spAutoFit/>
          </a:bodyPr>
          <a:lstStyle/>
          <a:p>
            <a:pPr algn="ctr">
              <a:lnSpc>
                <a:spcPts val="5000"/>
              </a:lnSpc>
            </a:pPr>
            <a:r>
              <a:rPr lang="en-US" sz="3571" b="1" u="sng" dirty="0" err="1">
                <a:solidFill>
                  <a:srgbClr val="0A0A0A"/>
                </a:solidFill>
                <a:latin typeface="Open Sans Bold"/>
                <a:ea typeface="Open Sans Bold"/>
                <a:cs typeface="Open Sans Bold"/>
                <a:sym typeface="Open Sans Bold"/>
                <a:hlinkClick r:id="rId37" action="ppaction://hlinksldjump"/>
              </a:rPr>
              <a:t>Ressources</a:t>
            </a:r>
            <a:endParaRPr lang="en-US" sz="3571" b="1" u="sng" dirty="0">
              <a:solidFill>
                <a:srgbClr val="0A0A0A"/>
              </a:solidFill>
              <a:latin typeface="Open Sans Bold"/>
              <a:ea typeface="Open Sans Bold"/>
              <a:cs typeface="Open Sans Bold"/>
              <a:sym typeface="Open Sans Bold"/>
              <a:hlinkClick r:id="rId37" action="ppaction://hlinksldjum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5">
            <a:hlinkClick r:id="rId2" action="ppaction://hlinksldjump"/>
            <a:extLst>
              <a:ext uri="{FF2B5EF4-FFF2-40B4-BE49-F238E27FC236}">
                <a16:creationId xmlns:a16="http://schemas.microsoft.com/office/drawing/2014/main" id="{064075B5-B84B-49CB-933B-09C3727BEBC4}"/>
              </a:ext>
            </a:extLst>
          </p:cNvPr>
          <p:cNvSpPr/>
          <p:nvPr/>
        </p:nvSpPr>
        <p:spPr>
          <a:xfrm>
            <a:off x="16861864" y="8860864"/>
            <a:ext cx="1426136" cy="1426136"/>
          </a:xfrm>
          <a:custGeom>
            <a:avLst/>
            <a:gdLst/>
            <a:ahLst/>
            <a:cxnLst/>
            <a:rect l="l" t="t" r="r" b="b"/>
            <a:pathLst>
              <a:path w="1426136" h="1426136">
                <a:moveTo>
                  <a:pt x="0" y="0"/>
                </a:moveTo>
                <a:lnTo>
                  <a:pt x="1426136" y="0"/>
                </a:lnTo>
                <a:lnTo>
                  <a:pt x="1426136" y="1426136"/>
                </a:lnTo>
                <a:lnTo>
                  <a:pt x="0" y="1426136"/>
                </a:lnTo>
                <a:lnTo>
                  <a:pt x="0" y="0"/>
                </a:lnTo>
                <a:close/>
              </a:path>
            </a:pathLst>
          </a:custGeom>
          <a:blipFill>
            <a:blip r:embed="rId3"/>
            <a:stretch>
              <a:fillRect/>
            </a:stretch>
          </a:blipFill>
        </p:spPr>
      </p:sp>
      <p:pic>
        <p:nvPicPr>
          <p:cNvPr id="7" name="Image 6">
            <a:extLst>
              <a:ext uri="{FF2B5EF4-FFF2-40B4-BE49-F238E27FC236}">
                <a16:creationId xmlns:a16="http://schemas.microsoft.com/office/drawing/2014/main" id="{4D020EB2-92A8-4B06-B7E5-62412FACDC3F}"/>
              </a:ext>
            </a:extLst>
          </p:cNvPr>
          <p:cNvPicPr>
            <a:picLocks noChangeAspect="1"/>
          </p:cNvPicPr>
          <p:nvPr/>
        </p:nvPicPr>
        <p:blipFill>
          <a:blip r:embed="rId4"/>
          <a:stretch>
            <a:fillRect/>
          </a:stretch>
        </p:blipFill>
        <p:spPr>
          <a:xfrm>
            <a:off x="838200" y="2095500"/>
            <a:ext cx="15778034" cy="3429000"/>
          </a:xfrm>
          <a:prstGeom prst="rect">
            <a:avLst/>
          </a:prstGeom>
        </p:spPr>
      </p:pic>
    </p:spTree>
    <p:extLst>
      <p:ext uri="{BB962C8B-B14F-4D97-AF65-F5344CB8AC3E}">
        <p14:creationId xmlns:p14="http://schemas.microsoft.com/office/powerpoint/2010/main" val="3432505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p:cNvGrpSpPr/>
        <p:nvPr/>
      </p:nvGrpSpPr>
      <p:grpSpPr>
        <a:xfrm>
          <a:off x="0" y="0"/>
          <a:ext cx="0" cy="0"/>
          <a:chOff x="0" y="0"/>
          <a:chExt cx="0" cy="0"/>
        </a:xfrm>
      </p:grpSpPr>
      <p:sp>
        <p:nvSpPr>
          <p:cNvPr id="4" name="Freeform 4"/>
          <p:cNvSpPr/>
          <p:nvPr/>
        </p:nvSpPr>
        <p:spPr>
          <a:xfrm>
            <a:off x="0" y="0"/>
            <a:ext cx="5223058" cy="3892719"/>
          </a:xfrm>
          <a:custGeom>
            <a:avLst/>
            <a:gdLst/>
            <a:ahLst/>
            <a:cxnLst/>
            <a:rect l="l" t="t" r="r" b="b"/>
            <a:pathLst>
              <a:path w="5223058" h="3892719">
                <a:moveTo>
                  <a:pt x="0" y="0"/>
                </a:moveTo>
                <a:lnTo>
                  <a:pt x="5223058" y="0"/>
                </a:lnTo>
                <a:lnTo>
                  <a:pt x="5223058" y="3892719"/>
                </a:lnTo>
                <a:lnTo>
                  <a:pt x="0" y="3892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1237923" y="1193567"/>
            <a:ext cx="2512814" cy="887095"/>
          </a:xfrm>
          <a:prstGeom prst="rect">
            <a:avLst/>
          </a:prstGeom>
        </p:spPr>
        <p:txBody>
          <a:bodyPr wrap="square" lIns="0" tIns="0" rIns="0" bIns="0" rtlCol="0" anchor="t">
            <a:spAutoFit/>
          </a:bodyPr>
          <a:lstStyle/>
          <a:p>
            <a:pPr algn="ctr">
              <a:lnSpc>
                <a:spcPts val="7279"/>
              </a:lnSpc>
            </a:pPr>
            <a:r>
              <a:rPr lang="en-US" sz="5199" b="1" dirty="0" err="1">
                <a:solidFill>
                  <a:srgbClr val="000000"/>
                </a:solidFill>
                <a:latin typeface="Open Sans Bold"/>
                <a:ea typeface="Open Sans Bold"/>
                <a:cs typeface="Open Sans Bold"/>
                <a:sym typeface="Open Sans Bold"/>
              </a:rPr>
              <a:t>Outils</a:t>
            </a:r>
            <a:endParaRPr lang="en-US" sz="5199" b="1" dirty="0">
              <a:solidFill>
                <a:srgbClr val="000000"/>
              </a:solidFill>
              <a:latin typeface="Open Sans Bold"/>
              <a:ea typeface="Open Sans Bold"/>
              <a:cs typeface="Open Sans Bold"/>
              <a:sym typeface="Open Sans Bold"/>
            </a:endParaRPr>
          </a:p>
        </p:txBody>
      </p:sp>
      <p:sp>
        <p:nvSpPr>
          <p:cNvPr id="11" name="Freeform 11">
            <a:hlinkClick r:id="rId5" action="ppaction://hlinksldjump"/>
          </p:cNvPr>
          <p:cNvSpPr/>
          <p:nvPr/>
        </p:nvSpPr>
        <p:spPr>
          <a:xfrm>
            <a:off x="16861864" y="8860864"/>
            <a:ext cx="1426136" cy="1426136"/>
          </a:xfrm>
          <a:custGeom>
            <a:avLst/>
            <a:gdLst/>
            <a:ahLst/>
            <a:cxnLst/>
            <a:rect l="l" t="t" r="r" b="b"/>
            <a:pathLst>
              <a:path w="1426136" h="1426136">
                <a:moveTo>
                  <a:pt x="0" y="0"/>
                </a:moveTo>
                <a:lnTo>
                  <a:pt x="1426136" y="0"/>
                </a:lnTo>
                <a:lnTo>
                  <a:pt x="1426136" y="1426136"/>
                </a:lnTo>
                <a:lnTo>
                  <a:pt x="0" y="1426136"/>
                </a:lnTo>
                <a:lnTo>
                  <a:pt x="0" y="0"/>
                </a:lnTo>
                <a:close/>
              </a:path>
            </a:pathLst>
          </a:custGeom>
          <a:blipFill>
            <a:blip r:embed="rId6"/>
            <a:stretch>
              <a:fillRect/>
            </a:stretch>
          </a:blipFill>
        </p:spPr>
      </p:sp>
      <p:pic>
        <p:nvPicPr>
          <p:cNvPr id="15" name="Image 14">
            <a:extLst>
              <a:ext uri="{FF2B5EF4-FFF2-40B4-BE49-F238E27FC236}">
                <a16:creationId xmlns:a16="http://schemas.microsoft.com/office/drawing/2014/main" id="{37F14848-189F-4494-AAAA-49DC1628AE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0" y="3924300"/>
            <a:ext cx="4114800" cy="6049868"/>
          </a:xfrm>
          <a:prstGeom prst="rect">
            <a:avLst/>
          </a:prstGeom>
        </p:spPr>
      </p:pic>
      <p:sp>
        <p:nvSpPr>
          <p:cNvPr id="17" name="ZoneTexte 16">
            <a:extLst>
              <a:ext uri="{FF2B5EF4-FFF2-40B4-BE49-F238E27FC236}">
                <a16:creationId xmlns:a16="http://schemas.microsoft.com/office/drawing/2014/main" id="{4AFC5D89-0531-481B-8172-77862C0A5317}"/>
              </a:ext>
            </a:extLst>
          </p:cNvPr>
          <p:cNvSpPr txBox="1"/>
          <p:nvPr/>
        </p:nvSpPr>
        <p:spPr>
          <a:xfrm>
            <a:off x="5791200" y="723900"/>
            <a:ext cx="10591800" cy="8617744"/>
          </a:xfrm>
          <a:prstGeom prst="rect">
            <a:avLst/>
          </a:prstGeom>
          <a:noFill/>
        </p:spPr>
        <p:txBody>
          <a:bodyPr wrap="square">
            <a:spAutoFit/>
          </a:bodyPr>
          <a:lstStyle/>
          <a:p>
            <a:r>
              <a:rPr lang="fr-FR" sz="3200" b="1" i="0" dirty="0">
                <a:solidFill>
                  <a:srgbClr val="000000"/>
                </a:solidFill>
                <a:effectLst/>
                <a:latin typeface="YAFcfhdOoGk_0"/>
              </a:rPr>
              <a:t>La ponctuation peut modifier le sens de la phrase : </a:t>
            </a:r>
          </a:p>
          <a:p>
            <a:endParaRPr lang="fr-FR" sz="2800" dirty="0">
              <a:solidFill>
                <a:srgbClr val="000000"/>
              </a:solidFill>
              <a:effectLst/>
              <a:latin typeface="YAFcfhdOoGk_0"/>
            </a:endParaRPr>
          </a:p>
          <a:p>
            <a:r>
              <a:rPr lang="fr-FR" sz="2800" b="0" i="0" dirty="0">
                <a:solidFill>
                  <a:srgbClr val="000000"/>
                </a:solidFill>
                <a:effectLst/>
                <a:latin typeface="YAFcfhdOoGk_0"/>
              </a:rPr>
              <a:t>Le professeur dit : «L’élève est en retard.»</a:t>
            </a:r>
            <a:br>
              <a:rPr lang="fr-FR" sz="2800" b="0" i="0" dirty="0">
                <a:solidFill>
                  <a:srgbClr val="000000"/>
                </a:solidFill>
                <a:effectLst/>
                <a:latin typeface="YAFcfhdOoGk_0"/>
              </a:rPr>
            </a:br>
            <a:r>
              <a:rPr lang="fr-FR" sz="2800" b="0" i="0" dirty="0">
                <a:solidFill>
                  <a:srgbClr val="000000"/>
                </a:solidFill>
                <a:effectLst/>
                <a:latin typeface="YAFcfhdOoGk_0"/>
              </a:rPr>
              <a:t>«Le professeur, dit l’élève, est en retard.»</a:t>
            </a:r>
          </a:p>
          <a:p>
            <a:br>
              <a:rPr lang="fr-FR" sz="2800" b="0" i="0" dirty="0">
                <a:solidFill>
                  <a:srgbClr val="000000"/>
                </a:solidFill>
                <a:effectLst/>
                <a:latin typeface="YAFcfhdOoGk_0"/>
              </a:rPr>
            </a:br>
            <a:r>
              <a:rPr lang="fr-FR" sz="2800" b="0" i="0" dirty="0">
                <a:solidFill>
                  <a:srgbClr val="000000"/>
                </a:solidFill>
                <a:effectLst/>
                <a:latin typeface="YAFcfhdOoGk_0"/>
              </a:rPr>
              <a:t>«Je donne la fleur à ma mère ? Non ! A ma sœur.»</a:t>
            </a:r>
            <a:endParaRPr lang="fr-FR" sz="2800" dirty="0">
              <a:solidFill>
                <a:srgbClr val="000000"/>
              </a:solidFill>
              <a:effectLst/>
              <a:latin typeface="YAFcfhdOoGk_0"/>
            </a:endParaRPr>
          </a:p>
          <a:p>
            <a:r>
              <a:rPr lang="fr-FR" sz="2800" b="0" i="0" dirty="0">
                <a:solidFill>
                  <a:srgbClr val="000000"/>
                </a:solidFill>
                <a:effectLst/>
                <a:latin typeface="YAFcfhdOoGk_0"/>
              </a:rPr>
              <a:t>Je donne la fleur à ma mère, non à ma sœur.</a:t>
            </a:r>
          </a:p>
          <a:p>
            <a:endParaRPr lang="fr-FR" sz="2800" dirty="0">
              <a:solidFill>
                <a:srgbClr val="000000"/>
              </a:solidFill>
              <a:effectLst/>
              <a:latin typeface="YAFcfhdOoGk_0"/>
            </a:endParaRPr>
          </a:p>
          <a:p>
            <a:r>
              <a:rPr lang="fr-FR" sz="2800" b="0" i="0" dirty="0">
                <a:solidFill>
                  <a:srgbClr val="000000"/>
                </a:solidFill>
                <a:effectLst/>
                <a:latin typeface="YAFcfhdOoGk_0"/>
              </a:rPr>
              <a:t>Tom a écrit un texte très vite, son professeur l’a corrigé.</a:t>
            </a:r>
          </a:p>
          <a:p>
            <a:r>
              <a:rPr lang="fr-FR" sz="2800" b="0" i="0" dirty="0">
                <a:solidFill>
                  <a:srgbClr val="000000"/>
                </a:solidFill>
                <a:effectLst/>
                <a:latin typeface="YAFcfhdOoGk_0"/>
              </a:rPr>
              <a:t>Tom a écrit un texte, très vite son professeur l’a corrigé.</a:t>
            </a:r>
            <a:endParaRPr lang="fr-FR" sz="2800" dirty="0">
              <a:solidFill>
                <a:srgbClr val="000000"/>
              </a:solidFill>
              <a:effectLst/>
              <a:latin typeface="YAFcfhdOoGk_0"/>
            </a:endParaRPr>
          </a:p>
          <a:p>
            <a:endParaRPr lang="fr-FR" sz="2800" dirty="0">
              <a:solidFill>
                <a:srgbClr val="000000"/>
              </a:solidFill>
              <a:effectLst/>
              <a:latin typeface="YAFcfhdOoGk_0"/>
            </a:endParaRPr>
          </a:p>
          <a:p>
            <a:r>
              <a:rPr lang="fr-FR" sz="2800" b="0" i="0" dirty="0">
                <a:solidFill>
                  <a:srgbClr val="000000"/>
                </a:solidFill>
                <a:effectLst/>
                <a:latin typeface="YAFcfhdOoGk_0"/>
              </a:rPr>
              <a:t>Maman me dit à neuf heures : « Tu prendras le train pour Melun. »</a:t>
            </a:r>
            <a:br>
              <a:rPr lang="fr-FR" sz="2800" b="0" i="0" dirty="0">
                <a:solidFill>
                  <a:srgbClr val="000000"/>
                </a:solidFill>
                <a:effectLst/>
                <a:latin typeface="YAFcfhdOoGk_0"/>
              </a:rPr>
            </a:br>
            <a:r>
              <a:rPr lang="fr-FR" sz="2800" b="0" i="0" dirty="0">
                <a:solidFill>
                  <a:srgbClr val="000000"/>
                </a:solidFill>
                <a:effectLst/>
                <a:latin typeface="YAFcfhdOoGk_0"/>
              </a:rPr>
              <a:t>Maman me dit : </a:t>
            </a:r>
            <a:r>
              <a:rPr lang="fr-FR" sz="2800" dirty="0">
                <a:solidFill>
                  <a:srgbClr val="000000"/>
                </a:solidFill>
                <a:latin typeface="YAFcfhdOoGk_0"/>
              </a:rPr>
              <a:t>« </a:t>
            </a:r>
            <a:r>
              <a:rPr lang="fr-FR" sz="2800" b="0" i="0" dirty="0">
                <a:solidFill>
                  <a:srgbClr val="000000"/>
                </a:solidFill>
                <a:effectLst/>
                <a:latin typeface="YAFcfhdOoGk_0"/>
              </a:rPr>
              <a:t>À neuf heures, tu prendras le train pour Melun</a:t>
            </a:r>
            <a:r>
              <a:rPr lang="fr-FR" sz="2800" dirty="0">
                <a:solidFill>
                  <a:srgbClr val="000000"/>
                </a:solidFill>
                <a:latin typeface="YAFcfhdOoGk_0"/>
              </a:rPr>
              <a:t>. »</a:t>
            </a:r>
          </a:p>
          <a:p>
            <a:br>
              <a:rPr lang="fr-FR" sz="2800" b="0" i="0" dirty="0">
                <a:solidFill>
                  <a:srgbClr val="000000"/>
                </a:solidFill>
                <a:effectLst/>
                <a:latin typeface="YAFcfhdOoGk_0"/>
              </a:rPr>
            </a:br>
            <a:r>
              <a:rPr lang="fr-FR" sz="2800" b="0" i="0" dirty="0">
                <a:solidFill>
                  <a:srgbClr val="000000"/>
                </a:solidFill>
                <a:effectLst/>
                <a:latin typeface="YAFcfhdOoGk_0"/>
              </a:rPr>
              <a:t>Il commande une glace au café.</a:t>
            </a:r>
            <a:br>
              <a:rPr lang="fr-FR" sz="2800" b="0" i="0" dirty="0">
                <a:solidFill>
                  <a:srgbClr val="000000"/>
                </a:solidFill>
                <a:effectLst/>
                <a:latin typeface="YAFcfhdOoGk_0"/>
              </a:rPr>
            </a:br>
            <a:r>
              <a:rPr lang="fr-FR" sz="2800" b="0" i="0" dirty="0">
                <a:solidFill>
                  <a:srgbClr val="000000"/>
                </a:solidFill>
                <a:effectLst/>
                <a:latin typeface="YAFcfhdOoGk_0"/>
              </a:rPr>
              <a:t>Il commande une glace, au café.</a:t>
            </a:r>
          </a:p>
          <a:p>
            <a:br>
              <a:rPr lang="fr-FR" sz="2800" b="0" i="0" dirty="0">
                <a:solidFill>
                  <a:srgbClr val="000000"/>
                </a:solidFill>
                <a:effectLst/>
                <a:latin typeface="YAFcfhdOoGk_0"/>
              </a:rPr>
            </a:br>
            <a:r>
              <a:rPr lang="fr-FR" sz="2800" b="0" i="0" dirty="0">
                <a:solidFill>
                  <a:srgbClr val="000000"/>
                </a:solidFill>
                <a:effectLst/>
                <a:latin typeface="YAFcfhdOoGk_0"/>
              </a:rPr>
              <a:t>Et si on mangeait, les enfants ?</a:t>
            </a:r>
            <a:endParaRPr lang="fr-FR" sz="2800" dirty="0">
              <a:solidFill>
                <a:srgbClr val="000000"/>
              </a:solidFill>
              <a:effectLst/>
              <a:latin typeface="YAFcfhdOoGk_0"/>
            </a:endParaRPr>
          </a:p>
          <a:p>
            <a:r>
              <a:rPr lang="fr-FR" sz="2800" b="0" i="0" dirty="0">
                <a:solidFill>
                  <a:srgbClr val="000000"/>
                </a:solidFill>
                <a:effectLst/>
                <a:latin typeface="YAFcfhdOoGk_0"/>
              </a:rPr>
              <a:t>Et si on mangeait les enfants ?</a:t>
            </a:r>
          </a:p>
          <a:p>
            <a:endParaRPr lang="fr-FR" dirty="0">
              <a:solidFill>
                <a:srgbClr val="000000"/>
              </a:solidFill>
              <a:effectLst/>
              <a:latin typeface="YAFcfhdOoGk_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p:cNvGrpSpPr/>
        <p:nvPr/>
      </p:nvGrpSpPr>
      <p:grpSpPr>
        <a:xfrm>
          <a:off x="0" y="0"/>
          <a:ext cx="0" cy="0"/>
          <a:chOff x="0" y="0"/>
          <a:chExt cx="0" cy="0"/>
        </a:xfrm>
      </p:grpSpPr>
      <p:sp>
        <p:nvSpPr>
          <p:cNvPr id="3" name="Freeform 3"/>
          <p:cNvSpPr/>
          <p:nvPr/>
        </p:nvSpPr>
        <p:spPr>
          <a:xfrm>
            <a:off x="835236" y="495300"/>
            <a:ext cx="6708564" cy="4515299"/>
          </a:xfrm>
          <a:custGeom>
            <a:avLst/>
            <a:gdLst/>
            <a:ahLst/>
            <a:cxnLst/>
            <a:rect l="l" t="t" r="r" b="b"/>
            <a:pathLst>
              <a:path w="5099897" h="4075794">
                <a:moveTo>
                  <a:pt x="0" y="0"/>
                </a:moveTo>
                <a:lnTo>
                  <a:pt x="5099897" y="0"/>
                </a:lnTo>
                <a:lnTo>
                  <a:pt x="5099897" y="4075794"/>
                </a:lnTo>
                <a:lnTo>
                  <a:pt x="0" y="40757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6629400" y="3695700"/>
            <a:ext cx="4058849" cy="887095"/>
          </a:xfrm>
          <a:prstGeom prst="rect">
            <a:avLst/>
          </a:prstGeom>
        </p:spPr>
        <p:txBody>
          <a:bodyPr wrap="square" lIns="0" tIns="0" rIns="0" bIns="0" rtlCol="0" anchor="t">
            <a:spAutoFit/>
          </a:bodyPr>
          <a:lstStyle/>
          <a:p>
            <a:pPr algn="ctr">
              <a:lnSpc>
                <a:spcPts val="7279"/>
              </a:lnSpc>
            </a:pPr>
            <a:r>
              <a:rPr lang="en-US" sz="5199" b="1" dirty="0" err="1">
                <a:solidFill>
                  <a:srgbClr val="000000"/>
                </a:solidFill>
                <a:latin typeface="Open Sans Bold"/>
                <a:ea typeface="Open Sans Bold"/>
                <a:cs typeface="Open Sans Bold"/>
                <a:sym typeface="Open Sans Bold"/>
              </a:rPr>
              <a:t>Ressources</a:t>
            </a:r>
            <a:endParaRPr lang="en-US" sz="5199" b="1" dirty="0">
              <a:solidFill>
                <a:srgbClr val="000000"/>
              </a:solidFill>
              <a:latin typeface="Open Sans Bold"/>
              <a:ea typeface="Open Sans Bold"/>
              <a:cs typeface="Open Sans Bold"/>
              <a:sym typeface="Open Sans Bold"/>
            </a:endParaRPr>
          </a:p>
        </p:txBody>
      </p:sp>
      <p:sp>
        <p:nvSpPr>
          <p:cNvPr id="10" name="TextBox 10"/>
          <p:cNvSpPr txBox="1"/>
          <p:nvPr/>
        </p:nvSpPr>
        <p:spPr>
          <a:xfrm>
            <a:off x="1752600" y="1257300"/>
            <a:ext cx="5376679" cy="3604064"/>
          </a:xfrm>
          <a:prstGeom prst="rect">
            <a:avLst/>
          </a:prstGeom>
        </p:spPr>
        <p:txBody>
          <a:bodyPr lIns="0" tIns="0" rIns="0" bIns="0" rtlCol="0" anchor="t">
            <a:spAutoFit/>
          </a:bodyPr>
          <a:lstStyle/>
          <a:p>
            <a:pPr algn="ctr"/>
            <a:r>
              <a:rPr lang="en-US" sz="4000" b="1" u="sng" dirty="0">
                <a:solidFill>
                  <a:srgbClr val="000000"/>
                </a:solidFill>
                <a:latin typeface="Open Sans Bold"/>
                <a:ea typeface="Open Sans Bold"/>
                <a:cs typeface="Open Sans Bold"/>
                <a:sym typeface="Open Sans Bold"/>
                <a:hlinkClick r:id="rId4" tooltip="https://cloud-aca.ac-besancon.fr/index.php/s/CDYPjPX2W7emxRi"/>
              </a:rPr>
              <a:t>Les Petits Champions </a:t>
            </a:r>
          </a:p>
          <a:p>
            <a:pPr algn="ctr"/>
            <a:r>
              <a:rPr lang="en-US" sz="4000" b="1" u="sng" dirty="0">
                <a:solidFill>
                  <a:srgbClr val="000000"/>
                </a:solidFill>
                <a:latin typeface="Open Sans Bold"/>
                <a:ea typeface="Open Sans Bold"/>
                <a:cs typeface="Open Sans Bold"/>
                <a:sym typeface="Open Sans Bold"/>
                <a:hlinkClick r:id="rId4" tooltip="https://cloud-aca.ac-besancon.fr/index.php/s/CDYPjPX2W7emxRi"/>
              </a:rPr>
              <a:t>de la Lecture</a:t>
            </a:r>
          </a:p>
          <a:p>
            <a:pPr algn="ctr">
              <a:lnSpc>
                <a:spcPts val="7279"/>
              </a:lnSpc>
            </a:pPr>
            <a:r>
              <a:rPr lang="fr-FR" sz="2000" dirty="0">
                <a:hlinkClick r:id="rId5"/>
              </a:rPr>
              <a:t>https://www.lespetitschampionsdelalecture.fr/</a:t>
            </a:r>
            <a:endParaRPr lang="fr-FR" sz="2000" dirty="0"/>
          </a:p>
          <a:p>
            <a:pPr algn="ctr">
              <a:lnSpc>
                <a:spcPts val="7279"/>
              </a:lnSpc>
            </a:pPr>
            <a:endParaRPr lang="en-US" sz="3600" b="1" u="sng" dirty="0">
              <a:solidFill>
                <a:srgbClr val="000000"/>
              </a:solidFill>
              <a:latin typeface="Open Sans Bold"/>
              <a:ea typeface="Open Sans Bold"/>
              <a:cs typeface="Open Sans Bold"/>
              <a:sym typeface="Open Sans Bold"/>
              <a:hlinkClick r:id="rId4" tooltip="https://cloud-aca.ac-besancon.fr/index.php/s/CDYPjPX2W7emxRi"/>
            </a:endParaRPr>
          </a:p>
        </p:txBody>
      </p:sp>
      <p:sp>
        <p:nvSpPr>
          <p:cNvPr id="11" name="Freeform 11">
            <a:hlinkClick r:id="rId6" action="ppaction://hlinksldjump"/>
          </p:cNvPr>
          <p:cNvSpPr/>
          <p:nvPr/>
        </p:nvSpPr>
        <p:spPr>
          <a:xfrm>
            <a:off x="16861864" y="8860864"/>
            <a:ext cx="1426136" cy="1426136"/>
          </a:xfrm>
          <a:custGeom>
            <a:avLst/>
            <a:gdLst/>
            <a:ahLst/>
            <a:cxnLst/>
            <a:rect l="l" t="t" r="r" b="b"/>
            <a:pathLst>
              <a:path w="1426136" h="1426136">
                <a:moveTo>
                  <a:pt x="0" y="0"/>
                </a:moveTo>
                <a:lnTo>
                  <a:pt x="1426136" y="0"/>
                </a:lnTo>
                <a:lnTo>
                  <a:pt x="1426136" y="1426136"/>
                </a:lnTo>
                <a:lnTo>
                  <a:pt x="0" y="1426136"/>
                </a:lnTo>
                <a:lnTo>
                  <a:pt x="0" y="0"/>
                </a:lnTo>
                <a:close/>
              </a:path>
            </a:pathLst>
          </a:custGeom>
          <a:blipFill>
            <a:blip r:embed="rId7"/>
            <a:stretch>
              <a:fillRect/>
            </a:stretch>
          </a:blipFill>
        </p:spPr>
      </p:sp>
      <p:pic>
        <p:nvPicPr>
          <p:cNvPr id="17" name="Image 16">
            <a:extLst>
              <a:ext uri="{FF2B5EF4-FFF2-40B4-BE49-F238E27FC236}">
                <a16:creationId xmlns:a16="http://schemas.microsoft.com/office/drawing/2014/main" id="{1FB5FFCB-D7FE-4688-BF36-7B42A4EBB8AF}"/>
              </a:ext>
            </a:extLst>
          </p:cNvPr>
          <p:cNvPicPr>
            <a:picLocks noChangeAspect="1"/>
          </p:cNvPicPr>
          <p:nvPr/>
        </p:nvPicPr>
        <p:blipFill>
          <a:blip r:embed="rId8"/>
          <a:stretch>
            <a:fillRect/>
          </a:stretch>
        </p:blipFill>
        <p:spPr>
          <a:xfrm>
            <a:off x="11125200" y="5524500"/>
            <a:ext cx="5305425" cy="3810000"/>
          </a:xfrm>
          <a:prstGeom prst="rect">
            <a:avLst/>
          </a:prstGeom>
        </p:spPr>
      </p:pic>
      <p:sp>
        <p:nvSpPr>
          <p:cNvPr id="4" name="Freeform 4"/>
          <p:cNvSpPr/>
          <p:nvPr/>
        </p:nvSpPr>
        <p:spPr>
          <a:xfrm>
            <a:off x="11125200" y="1409700"/>
            <a:ext cx="6248400" cy="4343400"/>
          </a:xfrm>
          <a:custGeom>
            <a:avLst/>
            <a:gdLst/>
            <a:ahLst/>
            <a:cxnLst/>
            <a:rect l="l" t="t" r="r" b="b"/>
            <a:pathLst>
              <a:path w="5297938" h="4234067">
                <a:moveTo>
                  <a:pt x="0" y="0"/>
                </a:moveTo>
                <a:lnTo>
                  <a:pt x="5297938" y="0"/>
                </a:lnTo>
                <a:lnTo>
                  <a:pt x="5297938" y="4234067"/>
                </a:lnTo>
                <a:lnTo>
                  <a:pt x="0" y="42340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dirty="0"/>
          </a:p>
        </p:txBody>
      </p:sp>
      <p:sp>
        <p:nvSpPr>
          <p:cNvPr id="18" name="TextBox 10">
            <a:extLst>
              <a:ext uri="{FF2B5EF4-FFF2-40B4-BE49-F238E27FC236}">
                <a16:creationId xmlns:a16="http://schemas.microsoft.com/office/drawing/2014/main" id="{B45B5488-41B6-46AD-A405-CC1BAE285CDD}"/>
              </a:ext>
            </a:extLst>
          </p:cNvPr>
          <p:cNvSpPr txBox="1"/>
          <p:nvPr/>
        </p:nvSpPr>
        <p:spPr>
          <a:xfrm>
            <a:off x="11430000" y="2781300"/>
            <a:ext cx="5715000" cy="1446614"/>
          </a:xfrm>
          <a:prstGeom prst="rect">
            <a:avLst/>
          </a:prstGeom>
        </p:spPr>
        <p:txBody>
          <a:bodyPr wrap="square" lIns="0" tIns="0" rIns="0" bIns="0" rtlCol="0" anchor="t">
            <a:spAutoFit/>
          </a:bodyPr>
          <a:lstStyle/>
          <a:p>
            <a:pPr algn="ctr"/>
            <a:r>
              <a:rPr lang="en-US" sz="4400" b="1" u="sng" dirty="0" err="1">
                <a:solidFill>
                  <a:srgbClr val="000000"/>
                </a:solidFill>
                <a:latin typeface="Open Sans Bold"/>
                <a:ea typeface="Open Sans Bold"/>
                <a:cs typeface="Open Sans Bold"/>
                <a:sym typeface="Open Sans Bold"/>
                <a:hlinkClick r:id="rId4" tooltip="https://cloud-aca.ac-besancon.fr/index.php/s/CDYPjPX2W7emxRi"/>
              </a:rPr>
              <a:t>Cette</a:t>
            </a:r>
            <a:r>
              <a:rPr lang="en-US" sz="4400" b="1" u="sng" dirty="0">
                <a:solidFill>
                  <a:srgbClr val="000000"/>
                </a:solidFill>
                <a:latin typeface="Open Sans Bold"/>
                <a:ea typeface="Open Sans Bold"/>
                <a:cs typeface="Open Sans Bold"/>
                <a:sym typeface="Open Sans Bold"/>
                <a:hlinkClick r:id="rId4" tooltip="https://cloud-aca.ac-besancon.fr/index.php/s/CDYPjPX2W7emxRi"/>
              </a:rPr>
              <a:t> </a:t>
            </a:r>
            <a:r>
              <a:rPr lang="en-US" sz="4400" b="1" u="sng" dirty="0" err="1">
                <a:solidFill>
                  <a:srgbClr val="000000"/>
                </a:solidFill>
                <a:latin typeface="Open Sans Bold"/>
                <a:ea typeface="Open Sans Bold"/>
                <a:cs typeface="Open Sans Bold"/>
                <a:sym typeface="Open Sans Bold"/>
                <a:hlinkClick r:id="rId4" tooltip="https://cloud-aca.ac-besancon.fr/index.php/s/CDYPjPX2W7emxRi"/>
              </a:rPr>
              <a:t>année</a:t>
            </a:r>
            <a:r>
              <a:rPr lang="en-US" sz="4400" b="1" u="sng" dirty="0">
                <a:solidFill>
                  <a:srgbClr val="000000"/>
                </a:solidFill>
                <a:latin typeface="Open Sans Bold"/>
                <a:ea typeface="Open Sans Bold"/>
                <a:cs typeface="Open Sans Bold"/>
                <a:sym typeface="Open Sans Bold"/>
                <a:hlinkClick r:id="rId4" tooltip="https://cloud-aca.ac-besancon.fr/index.php/s/CDYPjPX2W7emxRi"/>
              </a:rPr>
              <a:t>, je </a:t>
            </a:r>
            <a:r>
              <a:rPr lang="en-US" sz="4400" b="1" u="sng" dirty="0" err="1">
                <a:solidFill>
                  <a:srgbClr val="000000"/>
                </a:solidFill>
                <a:latin typeface="Open Sans Bold"/>
                <a:ea typeface="Open Sans Bold"/>
                <a:cs typeface="Open Sans Bold"/>
                <a:sym typeface="Open Sans Bold"/>
                <a:hlinkClick r:id="rId4" tooltip="https://cloud-aca.ac-besancon.fr/index.php/s/CDYPjPX2W7emxRi"/>
              </a:rPr>
              <a:t>lis</a:t>
            </a:r>
            <a:endParaRPr lang="en-US" sz="4400" b="1" u="sng" dirty="0">
              <a:solidFill>
                <a:srgbClr val="000000"/>
              </a:solidFill>
              <a:latin typeface="Open Sans Bold"/>
              <a:ea typeface="Open Sans Bold"/>
              <a:cs typeface="Open Sans Bold"/>
              <a:sym typeface="Open Sans Bold"/>
              <a:hlinkClick r:id="rId4" tooltip="https://cloud-aca.ac-besancon.fr/index.php/s/CDYPjPX2W7emxRi"/>
            </a:endParaRPr>
          </a:p>
          <a:p>
            <a:pPr algn="ctr">
              <a:lnSpc>
                <a:spcPts val="7279"/>
              </a:lnSpc>
            </a:pPr>
            <a:r>
              <a:rPr lang="fr-FR" sz="2000" dirty="0">
                <a:hlinkClick r:id="rId9"/>
              </a:rPr>
              <a:t>https://www.ac-besancon.fr/cetteanneejelis</a:t>
            </a:r>
            <a:endParaRPr lang="en-US" sz="3600" b="1" u="sng" dirty="0">
              <a:solidFill>
                <a:srgbClr val="000000"/>
              </a:solidFill>
              <a:latin typeface="Open Sans Bold"/>
              <a:ea typeface="Open Sans Bold"/>
              <a:cs typeface="Open Sans Bold"/>
              <a:sym typeface="Open Sans Bold"/>
              <a:hlinkClick r:id="rId4" tooltip="https://cloud-aca.ac-besancon.fr/index.php/s/CDYPjPX2W7emxRi"/>
            </a:endParaRPr>
          </a:p>
        </p:txBody>
      </p:sp>
      <p:pic>
        <p:nvPicPr>
          <p:cNvPr id="20" name="Image 19">
            <a:extLst>
              <a:ext uri="{FF2B5EF4-FFF2-40B4-BE49-F238E27FC236}">
                <a16:creationId xmlns:a16="http://schemas.microsoft.com/office/drawing/2014/main" id="{52D00E45-4C9C-4BD8-A9F8-028AB2B73FD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190808">
            <a:off x="381000" y="5372100"/>
            <a:ext cx="3352800" cy="4527600"/>
          </a:xfrm>
          <a:prstGeom prst="rect">
            <a:avLst/>
          </a:prstGeom>
        </p:spPr>
      </p:pic>
      <p:sp>
        <p:nvSpPr>
          <p:cNvPr id="5" name="Freeform 5"/>
          <p:cNvSpPr/>
          <p:nvPr/>
        </p:nvSpPr>
        <p:spPr>
          <a:xfrm>
            <a:off x="3276600" y="5276402"/>
            <a:ext cx="5867400" cy="4820098"/>
          </a:xfrm>
          <a:custGeom>
            <a:avLst/>
            <a:gdLst/>
            <a:ahLst/>
            <a:cxnLst/>
            <a:rect l="l" t="t" r="r" b="b"/>
            <a:pathLst>
              <a:path w="5604660" h="4479196">
                <a:moveTo>
                  <a:pt x="0" y="0"/>
                </a:moveTo>
                <a:lnTo>
                  <a:pt x="5604660" y="0"/>
                </a:lnTo>
                <a:lnTo>
                  <a:pt x="5604660" y="4479196"/>
                </a:lnTo>
                <a:lnTo>
                  <a:pt x="0" y="44791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1" name="ZoneTexte 20">
            <a:extLst>
              <a:ext uri="{FF2B5EF4-FFF2-40B4-BE49-F238E27FC236}">
                <a16:creationId xmlns:a16="http://schemas.microsoft.com/office/drawing/2014/main" id="{493E8692-B7D2-47A4-BFBD-5B60ED43CCF8}"/>
              </a:ext>
            </a:extLst>
          </p:cNvPr>
          <p:cNvSpPr txBox="1"/>
          <p:nvPr/>
        </p:nvSpPr>
        <p:spPr>
          <a:xfrm>
            <a:off x="4114800" y="6058416"/>
            <a:ext cx="4724400" cy="3447098"/>
          </a:xfrm>
          <a:prstGeom prst="rect">
            <a:avLst/>
          </a:prstGeom>
          <a:noFill/>
        </p:spPr>
        <p:txBody>
          <a:bodyPr wrap="square" rtlCol="0">
            <a:spAutoFit/>
          </a:bodyPr>
          <a:lstStyle/>
          <a:p>
            <a:r>
              <a:rPr lang="fr-FR" sz="4000" b="1" dirty="0">
                <a:solidFill>
                  <a:schemeClr val="accent4"/>
                </a:solidFill>
                <a:latin typeface="Open Sans Bold" panose="020B0806030504020204" charset="0"/>
                <a:ea typeface="Open Sans Bold" panose="020B0806030504020204" charset="0"/>
                <a:cs typeface="Open Sans Bold" panose="020B0806030504020204" charset="0"/>
              </a:rPr>
              <a:t>Enseigner la fluence dans toutes ses dimensions </a:t>
            </a:r>
          </a:p>
          <a:p>
            <a:r>
              <a:rPr lang="fr-FR" sz="4000" b="1" dirty="0">
                <a:solidFill>
                  <a:schemeClr val="accent4"/>
                </a:solidFill>
                <a:latin typeface="Open Sans Bold" panose="020B0806030504020204" charset="0"/>
                <a:ea typeface="Open Sans Bold" panose="020B0806030504020204" charset="0"/>
                <a:cs typeface="Open Sans Bold" panose="020B0806030504020204" charset="0"/>
              </a:rPr>
              <a:t>Cycles 2 et 3</a:t>
            </a:r>
          </a:p>
          <a:p>
            <a:endParaRPr lang="fr-FR" dirty="0"/>
          </a:p>
        </p:txBody>
      </p:sp>
      <p:pic>
        <p:nvPicPr>
          <p:cNvPr id="23" name="Image 22">
            <a:extLst>
              <a:ext uri="{FF2B5EF4-FFF2-40B4-BE49-F238E27FC236}">
                <a16:creationId xmlns:a16="http://schemas.microsoft.com/office/drawing/2014/main" id="{DD5E8760-6D2A-4D3C-90C2-FECAE448164E}"/>
              </a:ext>
            </a:extLst>
          </p:cNvPr>
          <p:cNvPicPr>
            <a:picLocks noChangeAspect="1"/>
          </p:cNvPicPr>
          <p:nvPr/>
        </p:nvPicPr>
        <p:blipFill>
          <a:blip r:embed="rId11"/>
          <a:stretch>
            <a:fillRect/>
          </a:stretch>
        </p:blipFill>
        <p:spPr>
          <a:xfrm>
            <a:off x="5943600" y="-28807"/>
            <a:ext cx="4648200" cy="22488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p:cNvGrpSpPr/>
        <p:nvPr/>
      </p:nvGrpSpPr>
      <p:grpSpPr>
        <a:xfrm>
          <a:off x="0" y="0"/>
          <a:ext cx="0" cy="0"/>
          <a:chOff x="0" y="0"/>
          <a:chExt cx="0" cy="0"/>
        </a:xfrm>
      </p:grpSpPr>
      <p:sp>
        <p:nvSpPr>
          <p:cNvPr id="3" name="Freeform 3"/>
          <p:cNvSpPr/>
          <p:nvPr/>
        </p:nvSpPr>
        <p:spPr>
          <a:xfrm>
            <a:off x="8456369" y="400174"/>
            <a:ext cx="1763196" cy="1773203"/>
          </a:xfrm>
          <a:custGeom>
            <a:avLst/>
            <a:gdLst/>
            <a:ahLst/>
            <a:cxnLst/>
            <a:rect l="l" t="t" r="r" b="b"/>
            <a:pathLst>
              <a:path w="1763196" h="1773203">
                <a:moveTo>
                  <a:pt x="0" y="0"/>
                </a:moveTo>
                <a:lnTo>
                  <a:pt x="1763197" y="0"/>
                </a:lnTo>
                <a:lnTo>
                  <a:pt x="1763197" y="1773203"/>
                </a:lnTo>
                <a:lnTo>
                  <a:pt x="0" y="17732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456369" y="795603"/>
            <a:ext cx="1763196" cy="887095"/>
          </a:xfrm>
          <a:prstGeom prst="rect">
            <a:avLst/>
          </a:prstGeom>
        </p:spPr>
        <p:txBody>
          <a:bodyPr lIns="0" tIns="0" rIns="0" bIns="0" rtlCol="0" anchor="t">
            <a:spAutoFit/>
          </a:bodyPr>
          <a:lstStyle/>
          <a:p>
            <a:pPr algn="ctr">
              <a:lnSpc>
                <a:spcPts val="7279"/>
              </a:lnSpc>
            </a:pPr>
            <a:r>
              <a:rPr lang="en-US" sz="5199" b="1" dirty="0">
                <a:solidFill>
                  <a:srgbClr val="000000"/>
                </a:solidFill>
                <a:latin typeface="Open Sans Bold"/>
                <a:ea typeface="Open Sans Bold"/>
                <a:cs typeface="Open Sans Bold"/>
                <a:sym typeface="Open Sans Bold"/>
              </a:rPr>
              <a:t>CM1</a:t>
            </a:r>
          </a:p>
        </p:txBody>
      </p:sp>
      <p:sp>
        <p:nvSpPr>
          <p:cNvPr id="6" name="ZoneTexte 5">
            <a:extLst>
              <a:ext uri="{FF2B5EF4-FFF2-40B4-BE49-F238E27FC236}">
                <a16:creationId xmlns:a16="http://schemas.microsoft.com/office/drawing/2014/main" id="{FD426DED-32C3-4467-9573-1D8536A98DE5}"/>
              </a:ext>
            </a:extLst>
          </p:cNvPr>
          <p:cNvSpPr txBox="1"/>
          <p:nvPr/>
        </p:nvSpPr>
        <p:spPr>
          <a:xfrm>
            <a:off x="304800" y="5829300"/>
            <a:ext cx="17678400" cy="3970318"/>
          </a:xfrm>
          <a:prstGeom prst="rect">
            <a:avLst/>
          </a:prstGeom>
          <a:solidFill>
            <a:schemeClr val="accent5">
              <a:lumMod val="20000"/>
              <a:lumOff val="80000"/>
            </a:schemeClr>
          </a:solidFill>
        </p:spPr>
        <p:txBody>
          <a:bodyPr wrap="square" rtlCol="0">
            <a:spAutoFit/>
          </a:bodyPr>
          <a:lstStyle/>
          <a:p>
            <a:r>
              <a:rPr lang="fr-FR" sz="1800" b="1" i="0" u="none" strike="noStrike" baseline="0" dirty="0">
                <a:solidFill>
                  <a:srgbClr val="000091"/>
                </a:solidFill>
                <a:latin typeface="Marianne" panose="02000000000000000000" pitchFamily="2" charset="0"/>
              </a:rPr>
              <a:t>Lire avec fluidité </a:t>
            </a:r>
            <a:endParaRPr lang="fr-FR" sz="1800" b="0" i="0" u="none" strike="noStrike" baseline="0" dirty="0">
              <a:solidFill>
                <a:srgbClr val="000091"/>
              </a:solidFill>
              <a:latin typeface="Marianne" panose="02000000000000000000" pitchFamily="2" charset="0"/>
            </a:endParaRPr>
          </a:p>
          <a:p>
            <a:r>
              <a:rPr lang="fr-FR" sz="1800" b="1" i="0" u="none" strike="noStrike" baseline="0" dirty="0">
                <a:solidFill>
                  <a:srgbClr val="000000"/>
                </a:solidFill>
                <a:latin typeface="Marianne" panose="02000000000000000000" pitchFamily="2" charset="0"/>
              </a:rPr>
              <a:t>Objectifs d’apprentissage </a:t>
            </a:r>
            <a:endParaRPr lang="fr-FR" sz="1800" b="0" i="0" u="none" strike="noStrike" baseline="0" dirty="0">
              <a:solidFill>
                <a:srgbClr val="000000"/>
              </a:solidFill>
              <a:latin typeface="Marianne" panose="02000000000000000000" pitchFamily="2" charset="0"/>
            </a:endParaRPr>
          </a:p>
          <a:p>
            <a:pPr marL="285750" indent="-285750">
              <a:buFont typeface="Arial" panose="020B0604020202020204" pitchFamily="34" charset="0"/>
              <a:buChar char="•"/>
            </a:pPr>
            <a:r>
              <a:rPr lang="fr-FR" sz="1800" b="0" i="0" u="none" strike="noStrike" baseline="0" dirty="0">
                <a:solidFill>
                  <a:srgbClr val="000000"/>
                </a:solidFill>
                <a:latin typeface="Marianne" panose="02000000000000000000" pitchFamily="2" charset="0"/>
              </a:rPr>
              <a:t>Lire sans effort un texte d’une page silencieusement ou à voix haute </a:t>
            </a:r>
          </a:p>
          <a:p>
            <a:pPr marL="285750" indent="-285750">
              <a:buFont typeface="Arial" panose="020B0604020202020204" pitchFamily="34" charset="0"/>
              <a:buChar char="•"/>
            </a:pPr>
            <a:r>
              <a:rPr lang="fr-FR" sz="1800" b="0" i="0" u="none" strike="noStrike" baseline="0" dirty="0">
                <a:solidFill>
                  <a:srgbClr val="000000"/>
                </a:solidFill>
                <a:latin typeface="Marianne" panose="02000000000000000000" pitchFamily="2" charset="0"/>
              </a:rPr>
              <a:t>Lire à voix haute un texte court, après préparation, sans confondre les graphèmes, même complexes et en tenant compte des marques de ponctuation </a:t>
            </a:r>
          </a:p>
          <a:p>
            <a:pPr marL="285750" indent="-285750">
              <a:buFont typeface="Arial" panose="020B0604020202020204" pitchFamily="34" charset="0"/>
              <a:buChar char="•"/>
            </a:pPr>
            <a:r>
              <a:rPr lang="fr-FR" sz="1800" b="0" i="0" u="none" strike="noStrike" baseline="0" dirty="0">
                <a:solidFill>
                  <a:srgbClr val="000000"/>
                </a:solidFill>
                <a:latin typeface="Marianne" panose="02000000000000000000" pitchFamily="2" charset="0"/>
              </a:rPr>
              <a:t>Mémoriser de plus en plus de mots fréquents et irréguliers </a:t>
            </a:r>
          </a:p>
          <a:p>
            <a:pPr marL="285750" indent="-285750">
              <a:buFont typeface="Arial" panose="020B0604020202020204" pitchFamily="34" charset="0"/>
              <a:buChar char="•"/>
            </a:pPr>
            <a:r>
              <a:rPr lang="fr-FR" sz="1800" b="0" i="0" u="none" strike="noStrike" baseline="0" dirty="0">
                <a:solidFill>
                  <a:srgbClr val="000000"/>
                </a:solidFill>
                <a:latin typeface="Marianne" panose="02000000000000000000" pitchFamily="2" charset="0"/>
              </a:rPr>
              <a:t>Lire correctement en ciblant 110 mots par minute en moyenne </a:t>
            </a:r>
          </a:p>
          <a:p>
            <a:endParaRPr lang="fr-FR" sz="1800" b="0" i="0" u="none" strike="noStrike" baseline="0" dirty="0">
              <a:solidFill>
                <a:srgbClr val="000000"/>
              </a:solidFill>
              <a:latin typeface="Marianne" panose="02000000000000000000" pitchFamily="2" charset="0"/>
            </a:endParaRPr>
          </a:p>
          <a:p>
            <a:r>
              <a:rPr lang="fr-FR" sz="1800" b="1" i="0" u="none" strike="noStrike" baseline="0" dirty="0">
                <a:solidFill>
                  <a:srgbClr val="000091"/>
                </a:solidFill>
                <a:latin typeface="Marianne" panose="02000000000000000000" pitchFamily="2" charset="0"/>
              </a:rPr>
              <a:t>Lire à voix haute avec expressivité </a:t>
            </a:r>
            <a:endParaRPr lang="fr-FR" sz="1800" b="0" i="0" u="none" strike="noStrike" baseline="0" dirty="0">
              <a:solidFill>
                <a:srgbClr val="000091"/>
              </a:solidFill>
              <a:latin typeface="Marianne" panose="02000000000000000000" pitchFamily="2" charset="0"/>
            </a:endParaRPr>
          </a:p>
          <a:p>
            <a:r>
              <a:rPr lang="fr-FR" sz="1800" b="1" i="0" u="none" strike="noStrike" baseline="0" dirty="0">
                <a:solidFill>
                  <a:srgbClr val="000000"/>
                </a:solidFill>
                <a:latin typeface="Marianne" panose="02000000000000000000" pitchFamily="2" charset="0"/>
              </a:rPr>
              <a:t>Objectifs d’apprentissage </a:t>
            </a:r>
            <a:endParaRPr lang="fr-FR" sz="1800" b="0" i="0" u="none" strike="noStrike" baseline="0" dirty="0">
              <a:solidFill>
                <a:srgbClr val="000000"/>
              </a:solidFill>
              <a:latin typeface="Marianne" panose="02000000000000000000" pitchFamily="2" charset="0"/>
            </a:endParaRPr>
          </a:p>
          <a:p>
            <a:pPr marL="285750" indent="-285750">
              <a:buFont typeface="Arial" panose="020B0604020202020204" pitchFamily="34" charset="0"/>
              <a:buChar char="•"/>
            </a:pPr>
            <a:r>
              <a:rPr lang="fr-FR" sz="1800" b="0" i="0" u="none" strike="noStrike" baseline="0" dirty="0">
                <a:solidFill>
                  <a:srgbClr val="000000"/>
                </a:solidFill>
                <a:latin typeface="Marianne" panose="02000000000000000000" pitchFamily="2" charset="0"/>
              </a:rPr>
              <a:t>Lire à voix haute, avec aisance et expressivité, un texte court travaillé en amont </a:t>
            </a:r>
          </a:p>
          <a:p>
            <a:pPr marL="285750" indent="-285750">
              <a:buFont typeface="Arial" panose="020B0604020202020204" pitchFamily="34" charset="0"/>
              <a:buChar char="•"/>
            </a:pPr>
            <a:r>
              <a:rPr lang="fr-FR" sz="1800" b="0" i="0" u="none" strike="noStrike" baseline="0" dirty="0">
                <a:solidFill>
                  <a:srgbClr val="000000"/>
                </a:solidFill>
                <a:latin typeface="Marianne" panose="02000000000000000000" pitchFamily="2" charset="0"/>
              </a:rPr>
              <a:t>Proposer une lecture avec un rythme fluide et régulier qui respecte la ponctuation et les groupes de sens pour faciliter la compréhension de l’auditoire </a:t>
            </a:r>
          </a:p>
          <a:p>
            <a:pPr marL="285750" indent="-285750">
              <a:buFont typeface="Arial" panose="020B0604020202020204" pitchFamily="34" charset="0"/>
              <a:buChar char="•"/>
            </a:pPr>
            <a:r>
              <a:rPr lang="fr-FR" sz="1800" b="0" i="0" u="none" strike="noStrike" baseline="0" dirty="0">
                <a:solidFill>
                  <a:srgbClr val="000000"/>
                </a:solidFill>
                <a:latin typeface="Marianne" panose="02000000000000000000" pitchFamily="2" charset="0"/>
              </a:rPr>
              <a:t>Gérer l’intensité de sa voix (volume, débit) </a:t>
            </a:r>
            <a:endParaRPr lang="fr-FR" dirty="0"/>
          </a:p>
          <a:p>
            <a:pPr algn="just"/>
            <a:endParaRPr lang="fr-FR" dirty="0"/>
          </a:p>
          <a:p>
            <a:pPr algn="just"/>
            <a:endParaRPr lang="fr-FR" dirty="0"/>
          </a:p>
        </p:txBody>
      </p:sp>
      <p:sp>
        <p:nvSpPr>
          <p:cNvPr id="7" name="ZoneTexte 6">
            <a:extLst>
              <a:ext uri="{FF2B5EF4-FFF2-40B4-BE49-F238E27FC236}">
                <a16:creationId xmlns:a16="http://schemas.microsoft.com/office/drawing/2014/main" id="{34AA9301-4D5C-42F9-BF02-7DD2E8B10CE5}"/>
              </a:ext>
            </a:extLst>
          </p:cNvPr>
          <p:cNvSpPr txBox="1"/>
          <p:nvPr/>
        </p:nvSpPr>
        <p:spPr>
          <a:xfrm>
            <a:off x="228600" y="2628900"/>
            <a:ext cx="17678400" cy="3508653"/>
          </a:xfrm>
          <a:prstGeom prst="rect">
            <a:avLst/>
          </a:prstGeom>
          <a:noFill/>
        </p:spPr>
        <p:txBody>
          <a:bodyPr wrap="square" rtlCol="0">
            <a:spAutoFit/>
          </a:bodyPr>
          <a:lstStyle/>
          <a:p>
            <a:r>
              <a:rPr lang="fr-FR" sz="2400" b="1" i="0" u="none" strike="noStrike" baseline="0" dirty="0">
                <a:solidFill>
                  <a:srgbClr val="000091"/>
                </a:solidFill>
                <a:latin typeface="Marianne" panose="02000000000000000000" pitchFamily="2" charset="0"/>
              </a:rPr>
              <a:t>Lecture</a:t>
            </a:r>
            <a:r>
              <a:rPr lang="fr-FR" sz="1800" b="1" i="0" u="none" strike="noStrike" baseline="0" dirty="0">
                <a:solidFill>
                  <a:srgbClr val="000091"/>
                </a:solidFill>
                <a:latin typeface="Marianne" panose="02000000000000000000" pitchFamily="2" charset="0"/>
              </a:rPr>
              <a:t> </a:t>
            </a:r>
            <a:endParaRPr lang="fr-FR" sz="1800" b="0" i="0" u="none" strike="noStrike" baseline="0" dirty="0">
              <a:solidFill>
                <a:srgbClr val="000091"/>
              </a:solidFill>
              <a:latin typeface="Marianne" panose="02000000000000000000" pitchFamily="2" charset="0"/>
            </a:endParaRPr>
          </a:p>
          <a:p>
            <a:r>
              <a:rPr lang="fr-FR" sz="1800" b="1" i="0" u="none" strike="noStrike" baseline="0" dirty="0">
                <a:solidFill>
                  <a:srgbClr val="000091"/>
                </a:solidFill>
                <a:latin typeface="Marianne" panose="02000000000000000000" pitchFamily="2" charset="0"/>
              </a:rPr>
              <a:t>Principes </a:t>
            </a:r>
            <a:endParaRPr lang="fr-FR" sz="1800" b="0" i="0" u="none" strike="noStrike" baseline="0" dirty="0">
              <a:solidFill>
                <a:srgbClr val="000091"/>
              </a:solidFill>
              <a:latin typeface="Marianne" panose="02000000000000000000" pitchFamily="2" charset="0"/>
            </a:endParaRPr>
          </a:p>
          <a:p>
            <a:pPr algn="just"/>
            <a:r>
              <a:rPr lang="fr-FR" sz="1800" b="0" i="0" u="none" strike="noStrike" baseline="0" dirty="0">
                <a:solidFill>
                  <a:srgbClr val="000000"/>
                </a:solidFill>
                <a:latin typeface="Marianne" panose="02000000000000000000" pitchFamily="2" charset="0"/>
              </a:rPr>
              <a:t>L’enjeu du cycle 3 est de développer chez l’élève le goût et le plaisir de la lecture. Il s’engage dans une relation régulière et épanouissante avec l’ensemble des supports de lecture qui lui sont proposés. À l’issue de ce cycle, chaque élève doit maîtriser une lecture orale et silencieuse, fluide et suffisamment rapide, pour poursuivre et développer le travail de compréhension et d’interprétation. […]</a:t>
            </a:r>
          </a:p>
          <a:p>
            <a:pPr algn="just"/>
            <a:endParaRPr lang="fr-FR" dirty="0">
              <a:solidFill>
                <a:srgbClr val="000000"/>
              </a:solidFill>
              <a:latin typeface="Marianne" panose="02000000000000000000" pitchFamily="2" charset="0"/>
            </a:endParaRPr>
          </a:p>
          <a:p>
            <a:r>
              <a:rPr lang="fr-FR" sz="1800" b="1" i="0" u="none" strike="noStrike" baseline="0" dirty="0">
                <a:solidFill>
                  <a:srgbClr val="000091"/>
                </a:solidFill>
                <a:latin typeface="Marianne" panose="02000000000000000000" pitchFamily="2" charset="0"/>
              </a:rPr>
              <a:t>Points de vigilance pour les professeurs </a:t>
            </a:r>
            <a:endParaRPr lang="fr-FR" sz="1800" b="0" i="0" u="none" strike="noStrike" baseline="0" dirty="0">
              <a:solidFill>
                <a:srgbClr val="000000"/>
              </a:solidFill>
              <a:latin typeface="Marianne" panose="02000000000000000000" pitchFamily="2" charset="0"/>
            </a:endParaRPr>
          </a:p>
          <a:p>
            <a:r>
              <a:rPr lang="fr-FR" sz="1800" b="0" i="0" u="none" strike="noStrike" baseline="0" dirty="0">
                <a:solidFill>
                  <a:srgbClr val="000000"/>
                </a:solidFill>
                <a:latin typeface="Marianne" panose="02000000000000000000" pitchFamily="2" charset="0"/>
              </a:rPr>
              <a:t>— Les professeurs veillent à proposer des situations de lecture diversifiées, de la lecture offerte à toutes les possibilités de lecture pour les élèves (à voix haute, chorale, silencieuse, lectures enregistrées, etc.). </a:t>
            </a:r>
          </a:p>
          <a:p>
            <a:pPr algn="just"/>
            <a:r>
              <a:rPr lang="fr-FR" dirty="0"/>
              <a:t>[…]</a:t>
            </a:r>
          </a:p>
          <a:p>
            <a:pPr algn="just"/>
            <a:endParaRPr lang="fr-FR" dirty="0"/>
          </a:p>
          <a:p>
            <a:pPr algn="just"/>
            <a:endParaRPr lang="fr-FR" dirty="0"/>
          </a:p>
        </p:txBody>
      </p:sp>
      <p:sp>
        <p:nvSpPr>
          <p:cNvPr id="5" name="Freeform 5">
            <a:hlinkClick r:id="rId4" action="ppaction://hlinksldjump"/>
          </p:cNvPr>
          <p:cNvSpPr/>
          <p:nvPr/>
        </p:nvSpPr>
        <p:spPr>
          <a:xfrm>
            <a:off x="16861864" y="8860864"/>
            <a:ext cx="1426136" cy="1426136"/>
          </a:xfrm>
          <a:custGeom>
            <a:avLst/>
            <a:gdLst/>
            <a:ahLst/>
            <a:cxnLst/>
            <a:rect l="l" t="t" r="r" b="b"/>
            <a:pathLst>
              <a:path w="1426136" h="1426136">
                <a:moveTo>
                  <a:pt x="0" y="0"/>
                </a:moveTo>
                <a:lnTo>
                  <a:pt x="1426136" y="0"/>
                </a:lnTo>
                <a:lnTo>
                  <a:pt x="1426136" y="1426136"/>
                </a:lnTo>
                <a:lnTo>
                  <a:pt x="0" y="1426136"/>
                </a:lnTo>
                <a:lnTo>
                  <a:pt x="0" y="0"/>
                </a:lnTo>
                <a:close/>
              </a:path>
            </a:pathLst>
          </a:custGeom>
          <a:blipFill>
            <a:blip r:embed="rId5"/>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p:cNvGrpSpPr/>
        <p:nvPr/>
      </p:nvGrpSpPr>
      <p:grpSpPr>
        <a:xfrm>
          <a:off x="0" y="0"/>
          <a:ext cx="0" cy="0"/>
          <a:chOff x="0" y="0"/>
          <a:chExt cx="0" cy="0"/>
        </a:xfrm>
      </p:grpSpPr>
      <p:sp>
        <p:nvSpPr>
          <p:cNvPr id="3" name="Freeform 3"/>
          <p:cNvSpPr/>
          <p:nvPr/>
        </p:nvSpPr>
        <p:spPr>
          <a:xfrm>
            <a:off x="8262402" y="350115"/>
            <a:ext cx="1763196" cy="1773203"/>
          </a:xfrm>
          <a:custGeom>
            <a:avLst/>
            <a:gdLst/>
            <a:ahLst/>
            <a:cxnLst/>
            <a:rect l="l" t="t" r="r" b="b"/>
            <a:pathLst>
              <a:path w="1763196" h="1773203">
                <a:moveTo>
                  <a:pt x="0" y="0"/>
                </a:moveTo>
                <a:lnTo>
                  <a:pt x="1763196" y="0"/>
                </a:lnTo>
                <a:lnTo>
                  <a:pt x="1763196" y="1773203"/>
                </a:lnTo>
                <a:lnTo>
                  <a:pt x="0" y="17732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305801" y="745544"/>
            <a:ext cx="1752600" cy="874214"/>
          </a:xfrm>
          <a:prstGeom prst="rect">
            <a:avLst/>
          </a:prstGeom>
        </p:spPr>
        <p:txBody>
          <a:bodyPr wrap="square" lIns="0" tIns="0" rIns="0" bIns="0" rtlCol="0" anchor="t">
            <a:spAutoFit/>
          </a:bodyPr>
          <a:lstStyle/>
          <a:p>
            <a:pPr algn="ctr">
              <a:lnSpc>
                <a:spcPts val="7279"/>
              </a:lnSpc>
            </a:pPr>
            <a:r>
              <a:rPr lang="en-US" sz="5199" b="1" dirty="0">
                <a:solidFill>
                  <a:srgbClr val="000000"/>
                </a:solidFill>
                <a:latin typeface="Open Sans Bold"/>
                <a:ea typeface="Open Sans Bold"/>
                <a:cs typeface="Open Sans Bold"/>
                <a:sym typeface="Open Sans Bold"/>
              </a:rPr>
              <a:t>CM2</a:t>
            </a:r>
          </a:p>
        </p:txBody>
      </p:sp>
      <p:sp>
        <p:nvSpPr>
          <p:cNvPr id="6" name="ZoneTexte 5">
            <a:extLst>
              <a:ext uri="{FF2B5EF4-FFF2-40B4-BE49-F238E27FC236}">
                <a16:creationId xmlns:a16="http://schemas.microsoft.com/office/drawing/2014/main" id="{3B685467-067B-451E-B530-F20F50E89D76}"/>
              </a:ext>
            </a:extLst>
          </p:cNvPr>
          <p:cNvSpPr txBox="1"/>
          <p:nvPr/>
        </p:nvSpPr>
        <p:spPr>
          <a:xfrm>
            <a:off x="304800" y="5829300"/>
            <a:ext cx="17678400" cy="3416320"/>
          </a:xfrm>
          <a:prstGeom prst="rect">
            <a:avLst/>
          </a:prstGeom>
          <a:solidFill>
            <a:schemeClr val="accent3">
              <a:lumMod val="40000"/>
              <a:lumOff val="60000"/>
            </a:schemeClr>
          </a:solidFill>
        </p:spPr>
        <p:txBody>
          <a:bodyPr wrap="square" rtlCol="0">
            <a:spAutoFit/>
          </a:bodyPr>
          <a:lstStyle/>
          <a:p>
            <a:r>
              <a:rPr lang="fr-FR" sz="1800" b="1" i="0" u="none" strike="noStrike" baseline="0" dirty="0">
                <a:solidFill>
                  <a:srgbClr val="000091"/>
                </a:solidFill>
                <a:latin typeface="Marianne" panose="02000000000000000000" pitchFamily="2" charset="0"/>
              </a:rPr>
              <a:t>Lire avec fluidité </a:t>
            </a:r>
            <a:endParaRPr lang="fr-FR" sz="1800" b="0" i="0" u="none" strike="noStrike" baseline="0" dirty="0">
              <a:solidFill>
                <a:srgbClr val="000091"/>
              </a:solidFill>
              <a:latin typeface="Marianne" panose="02000000000000000000" pitchFamily="2" charset="0"/>
            </a:endParaRPr>
          </a:p>
          <a:p>
            <a:r>
              <a:rPr lang="fr-FR" sz="1800" b="1" i="0" u="none" strike="noStrike" baseline="0" dirty="0">
                <a:solidFill>
                  <a:srgbClr val="000000"/>
                </a:solidFill>
                <a:latin typeface="Marianne" panose="02000000000000000000" pitchFamily="2" charset="0"/>
              </a:rPr>
              <a:t>Objectifs d’apprentissage </a:t>
            </a:r>
            <a:endParaRPr lang="fr-FR" sz="1800" b="0" i="0" u="none" strike="noStrike" baseline="0" dirty="0">
              <a:solidFill>
                <a:srgbClr val="000000"/>
              </a:solidFill>
              <a:latin typeface="Marianne" panose="02000000000000000000" pitchFamily="2" charset="0"/>
            </a:endParaRPr>
          </a:p>
          <a:p>
            <a:pPr marL="285750" indent="-285750">
              <a:buFont typeface="Arial" panose="020B0604020202020204" pitchFamily="34" charset="0"/>
              <a:buChar char="•"/>
            </a:pPr>
            <a:r>
              <a:rPr lang="fr-FR" sz="1800" b="0" i="0" u="none" strike="noStrike" baseline="0" dirty="0">
                <a:solidFill>
                  <a:srgbClr val="000000"/>
                </a:solidFill>
                <a:latin typeface="Marianne" panose="02000000000000000000" pitchFamily="2" charset="0"/>
              </a:rPr>
              <a:t>Poursuivre l’entraînement à la lecture à voix haute et à la lecture silencieuse </a:t>
            </a:r>
          </a:p>
          <a:p>
            <a:pPr marL="285750" indent="-285750">
              <a:buFont typeface="Arial" panose="020B0604020202020204" pitchFamily="34" charset="0"/>
              <a:buChar char="•"/>
            </a:pPr>
            <a:r>
              <a:rPr lang="fr-FR" sz="1800" b="0" i="0" u="none" strike="noStrike" baseline="0" dirty="0">
                <a:solidFill>
                  <a:srgbClr val="000000"/>
                </a:solidFill>
                <a:latin typeface="Marianne" panose="02000000000000000000" pitchFamily="2" charset="0"/>
              </a:rPr>
              <a:t>Lire à voix haute, après préparation, un texte long en tenant compte des marques de ponctuation, des liaisons et des unités syntaxiques </a:t>
            </a:r>
          </a:p>
          <a:p>
            <a:pPr marL="285750" indent="-285750">
              <a:buFont typeface="Arial" panose="020B0604020202020204" pitchFamily="34" charset="0"/>
              <a:buChar char="•"/>
            </a:pPr>
            <a:r>
              <a:rPr lang="fr-FR" sz="1800" b="0" i="0" u="none" strike="noStrike" baseline="0" dirty="0">
                <a:solidFill>
                  <a:srgbClr val="000000"/>
                </a:solidFill>
                <a:latin typeface="Marianne" panose="02000000000000000000" pitchFamily="2" charset="0"/>
              </a:rPr>
              <a:t>Lire correctement en ciblant 120 mots par minute en moyenne </a:t>
            </a:r>
          </a:p>
          <a:p>
            <a:endParaRPr lang="fr-FR" sz="1800" b="0" i="0" u="none" strike="noStrike" baseline="0" dirty="0">
              <a:solidFill>
                <a:srgbClr val="000000"/>
              </a:solidFill>
              <a:latin typeface="Marianne" panose="02000000000000000000" pitchFamily="2" charset="0"/>
            </a:endParaRPr>
          </a:p>
          <a:p>
            <a:r>
              <a:rPr lang="fr-FR" sz="1800" b="1" i="0" u="none" strike="noStrike" baseline="0" dirty="0">
                <a:solidFill>
                  <a:srgbClr val="000091"/>
                </a:solidFill>
                <a:latin typeface="Marianne" panose="02000000000000000000" pitchFamily="2" charset="0"/>
              </a:rPr>
              <a:t>Lire à voix haute avec expressivité </a:t>
            </a:r>
            <a:endParaRPr lang="fr-FR" sz="1800" b="0" i="0" u="none" strike="noStrike" baseline="0" dirty="0">
              <a:solidFill>
                <a:srgbClr val="000091"/>
              </a:solidFill>
              <a:latin typeface="Marianne" panose="02000000000000000000" pitchFamily="2" charset="0"/>
            </a:endParaRPr>
          </a:p>
          <a:p>
            <a:r>
              <a:rPr lang="fr-FR" sz="1800" b="1" i="0" u="none" strike="noStrike" baseline="0" dirty="0">
                <a:solidFill>
                  <a:srgbClr val="000000"/>
                </a:solidFill>
                <a:latin typeface="Marianne" panose="02000000000000000000" pitchFamily="2" charset="0"/>
              </a:rPr>
              <a:t>Objectifs d’apprentissage </a:t>
            </a:r>
            <a:endParaRPr lang="fr-FR" sz="1800" b="0" i="0" u="none" strike="noStrike" baseline="0" dirty="0">
              <a:solidFill>
                <a:srgbClr val="000000"/>
              </a:solidFill>
              <a:latin typeface="Marianne" panose="02000000000000000000" pitchFamily="2" charset="0"/>
            </a:endParaRPr>
          </a:p>
          <a:p>
            <a:pPr marL="285750" indent="-285750">
              <a:buFont typeface="Arial" panose="020B0604020202020204" pitchFamily="34" charset="0"/>
              <a:buChar char="•"/>
            </a:pPr>
            <a:r>
              <a:rPr lang="fr-FR" sz="1800" b="0" i="0" u="none" strike="noStrike" baseline="0" dirty="0">
                <a:solidFill>
                  <a:srgbClr val="000000"/>
                </a:solidFill>
                <a:latin typeface="Marianne" panose="02000000000000000000" pitchFamily="2" charset="0"/>
              </a:rPr>
              <a:t>Lire à voix haute, avec aisance et expressivité, un texte travaillé en amont, en respectant l’articulation du texte </a:t>
            </a:r>
          </a:p>
          <a:p>
            <a:pPr marL="285750" indent="-285750">
              <a:buFont typeface="Arial" panose="020B0604020202020204" pitchFamily="34" charset="0"/>
              <a:buChar char="•"/>
            </a:pPr>
            <a:r>
              <a:rPr lang="fr-FR" sz="1800" b="0" i="0" u="none" strike="noStrike" baseline="0" dirty="0">
                <a:solidFill>
                  <a:srgbClr val="000000"/>
                </a:solidFill>
                <a:latin typeface="Marianne" panose="02000000000000000000" pitchFamily="2" charset="0"/>
              </a:rPr>
              <a:t>Travailler la mise en voix d’un texte (intonation, effets) </a:t>
            </a:r>
          </a:p>
          <a:p>
            <a:pPr marL="285750" indent="-285750">
              <a:buFont typeface="Arial" panose="020B0604020202020204" pitchFamily="34" charset="0"/>
              <a:buChar char="•"/>
            </a:pPr>
            <a:r>
              <a:rPr lang="fr-FR" sz="1800" b="0" i="0" u="none" strike="noStrike" baseline="0" dirty="0">
                <a:solidFill>
                  <a:srgbClr val="000000"/>
                </a:solidFill>
                <a:latin typeface="Marianne" panose="02000000000000000000" pitchFamily="2" charset="0"/>
              </a:rPr>
              <a:t>S’entraîner à faire vivre le texte et prendre du plaisir à le lire </a:t>
            </a:r>
            <a:endParaRPr lang="fr-FR" dirty="0"/>
          </a:p>
          <a:p>
            <a:pPr algn="just"/>
            <a:endParaRPr lang="fr-FR" dirty="0"/>
          </a:p>
        </p:txBody>
      </p:sp>
      <p:sp>
        <p:nvSpPr>
          <p:cNvPr id="7" name="ZoneTexte 6">
            <a:extLst>
              <a:ext uri="{FF2B5EF4-FFF2-40B4-BE49-F238E27FC236}">
                <a16:creationId xmlns:a16="http://schemas.microsoft.com/office/drawing/2014/main" id="{EB054A1F-1295-49CF-956B-5CD4D14112ED}"/>
              </a:ext>
            </a:extLst>
          </p:cNvPr>
          <p:cNvSpPr txBox="1"/>
          <p:nvPr/>
        </p:nvSpPr>
        <p:spPr>
          <a:xfrm>
            <a:off x="228600" y="2628900"/>
            <a:ext cx="17678400" cy="3508653"/>
          </a:xfrm>
          <a:prstGeom prst="rect">
            <a:avLst/>
          </a:prstGeom>
          <a:noFill/>
        </p:spPr>
        <p:txBody>
          <a:bodyPr wrap="square" rtlCol="0">
            <a:spAutoFit/>
          </a:bodyPr>
          <a:lstStyle/>
          <a:p>
            <a:r>
              <a:rPr lang="fr-FR" sz="2400" b="1" i="0" u="none" strike="noStrike" baseline="0" dirty="0">
                <a:solidFill>
                  <a:srgbClr val="000091"/>
                </a:solidFill>
                <a:latin typeface="Marianne" panose="02000000000000000000" pitchFamily="2" charset="0"/>
              </a:rPr>
              <a:t>Lecture</a:t>
            </a:r>
            <a:r>
              <a:rPr lang="fr-FR" sz="1800" b="1" i="0" u="none" strike="noStrike" baseline="0" dirty="0">
                <a:solidFill>
                  <a:srgbClr val="000091"/>
                </a:solidFill>
                <a:latin typeface="Marianne" panose="02000000000000000000" pitchFamily="2" charset="0"/>
              </a:rPr>
              <a:t> </a:t>
            </a:r>
            <a:endParaRPr lang="fr-FR" sz="1800" b="0" i="0" u="none" strike="noStrike" baseline="0" dirty="0">
              <a:solidFill>
                <a:srgbClr val="000091"/>
              </a:solidFill>
              <a:latin typeface="Marianne" panose="02000000000000000000" pitchFamily="2" charset="0"/>
            </a:endParaRPr>
          </a:p>
          <a:p>
            <a:r>
              <a:rPr lang="fr-FR" sz="1800" b="1" i="0" u="none" strike="noStrike" baseline="0" dirty="0">
                <a:solidFill>
                  <a:srgbClr val="000091"/>
                </a:solidFill>
                <a:latin typeface="Marianne" panose="02000000000000000000" pitchFamily="2" charset="0"/>
              </a:rPr>
              <a:t>Principes </a:t>
            </a:r>
            <a:endParaRPr lang="fr-FR" sz="1800" b="0" i="0" u="none" strike="noStrike" baseline="0" dirty="0">
              <a:solidFill>
                <a:srgbClr val="000091"/>
              </a:solidFill>
              <a:latin typeface="Marianne" panose="02000000000000000000" pitchFamily="2" charset="0"/>
            </a:endParaRPr>
          </a:p>
          <a:p>
            <a:pPr algn="just"/>
            <a:r>
              <a:rPr lang="fr-FR" sz="1800" b="0" i="0" u="none" strike="noStrike" baseline="0" dirty="0">
                <a:solidFill>
                  <a:srgbClr val="000000"/>
                </a:solidFill>
                <a:latin typeface="Marianne" panose="02000000000000000000" pitchFamily="2" charset="0"/>
              </a:rPr>
              <a:t>L’enjeu du cycle 3 est de développer chez l’élève le goût et le plaisir de la lecture. Il s’engage dans une relation régulière et épanouissante avec l’ensemble des supports de lecture qui lui sont proposés. À l’issue de ce cycle, chaque élève doit maîtriser une lecture orale et silencieuse, fluide et suffisamment rapide, pour poursuivre et développer le travail de compréhension et d’interprétation. […]</a:t>
            </a:r>
          </a:p>
          <a:p>
            <a:pPr algn="just"/>
            <a:endParaRPr lang="fr-FR" dirty="0">
              <a:solidFill>
                <a:srgbClr val="000000"/>
              </a:solidFill>
              <a:latin typeface="Marianne" panose="02000000000000000000" pitchFamily="2" charset="0"/>
            </a:endParaRPr>
          </a:p>
          <a:p>
            <a:r>
              <a:rPr lang="fr-FR" sz="1800" b="1" i="0" u="none" strike="noStrike" baseline="0" dirty="0">
                <a:solidFill>
                  <a:srgbClr val="000091"/>
                </a:solidFill>
                <a:latin typeface="Marianne" panose="02000000000000000000" pitchFamily="2" charset="0"/>
              </a:rPr>
              <a:t>Points de vigilance pour les professeurs </a:t>
            </a:r>
            <a:endParaRPr lang="fr-FR" sz="1800" b="0" i="0" u="none" strike="noStrike" baseline="0" dirty="0">
              <a:solidFill>
                <a:srgbClr val="000000"/>
              </a:solidFill>
              <a:latin typeface="Marianne" panose="02000000000000000000" pitchFamily="2" charset="0"/>
            </a:endParaRPr>
          </a:p>
          <a:p>
            <a:r>
              <a:rPr lang="fr-FR" sz="1800" b="0" i="0" u="none" strike="noStrike" baseline="0" dirty="0">
                <a:solidFill>
                  <a:srgbClr val="000000"/>
                </a:solidFill>
                <a:latin typeface="Marianne" panose="02000000000000000000" pitchFamily="2" charset="0"/>
              </a:rPr>
              <a:t>— Les professeurs veillent à proposer des situations de lecture diversifiées, de la lecture offerte à toutes les possibilités de lecture pour les élèves (à voix haute, chorale, silencieuse, lectures enregistrées, etc.). </a:t>
            </a:r>
          </a:p>
          <a:p>
            <a:pPr algn="just"/>
            <a:r>
              <a:rPr lang="fr-FR" dirty="0"/>
              <a:t>[…]</a:t>
            </a:r>
          </a:p>
          <a:p>
            <a:pPr algn="just"/>
            <a:endParaRPr lang="fr-FR" dirty="0"/>
          </a:p>
          <a:p>
            <a:pPr algn="just"/>
            <a:endParaRPr lang="fr-FR" dirty="0"/>
          </a:p>
        </p:txBody>
      </p:sp>
      <p:sp>
        <p:nvSpPr>
          <p:cNvPr id="5" name="Freeform 5">
            <a:hlinkClick r:id="rId4" action="ppaction://hlinksldjump"/>
          </p:cNvPr>
          <p:cNvSpPr/>
          <p:nvPr/>
        </p:nvSpPr>
        <p:spPr>
          <a:xfrm>
            <a:off x="16861864" y="8860864"/>
            <a:ext cx="1426136" cy="1426136"/>
          </a:xfrm>
          <a:custGeom>
            <a:avLst/>
            <a:gdLst/>
            <a:ahLst/>
            <a:cxnLst/>
            <a:rect l="l" t="t" r="r" b="b"/>
            <a:pathLst>
              <a:path w="1426136" h="1426136">
                <a:moveTo>
                  <a:pt x="0" y="0"/>
                </a:moveTo>
                <a:lnTo>
                  <a:pt x="1426136" y="0"/>
                </a:lnTo>
                <a:lnTo>
                  <a:pt x="1426136" y="1426136"/>
                </a:lnTo>
                <a:lnTo>
                  <a:pt x="0" y="1426136"/>
                </a:lnTo>
                <a:lnTo>
                  <a:pt x="0" y="0"/>
                </a:lnTo>
                <a:close/>
              </a:path>
            </a:pathLst>
          </a:custGeom>
          <a:blipFill>
            <a:blip r:embed="rId5"/>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p:cNvGrpSpPr/>
        <p:nvPr/>
      </p:nvGrpSpPr>
      <p:grpSpPr>
        <a:xfrm>
          <a:off x="0" y="0"/>
          <a:ext cx="0" cy="0"/>
          <a:chOff x="0" y="0"/>
          <a:chExt cx="0" cy="0"/>
        </a:xfrm>
      </p:grpSpPr>
      <p:sp>
        <p:nvSpPr>
          <p:cNvPr id="2" name="TextBox 2"/>
          <p:cNvSpPr txBox="1"/>
          <p:nvPr/>
        </p:nvSpPr>
        <p:spPr>
          <a:xfrm>
            <a:off x="4724400" y="190500"/>
            <a:ext cx="8888016" cy="1810367"/>
          </a:xfrm>
          <a:prstGeom prst="rect">
            <a:avLst/>
          </a:prstGeom>
        </p:spPr>
        <p:txBody>
          <a:bodyPr wrap="square" lIns="0" tIns="0" rIns="0" bIns="0" rtlCol="0" anchor="t">
            <a:spAutoFit/>
          </a:bodyPr>
          <a:lstStyle/>
          <a:p>
            <a:pPr algn="ctr">
              <a:lnSpc>
                <a:spcPts val="7279"/>
              </a:lnSpc>
            </a:pPr>
            <a:r>
              <a:rPr lang="en-US" sz="5199" b="1" dirty="0">
                <a:solidFill>
                  <a:srgbClr val="000000"/>
                </a:solidFill>
                <a:latin typeface="Open Sans Bold"/>
                <a:ea typeface="Open Sans Bold"/>
                <a:cs typeface="Open Sans Bold"/>
                <a:sym typeface="Open Sans Bold"/>
              </a:rPr>
              <a:t>Apports </a:t>
            </a:r>
            <a:r>
              <a:rPr lang="en-US" sz="5199" b="1" dirty="0" err="1">
                <a:solidFill>
                  <a:srgbClr val="000000"/>
                </a:solidFill>
                <a:latin typeface="Open Sans Bold"/>
                <a:ea typeface="Open Sans Bold"/>
                <a:cs typeface="Open Sans Bold"/>
                <a:sym typeface="Open Sans Bold"/>
              </a:rPr>
              <a:t>pédagogiques</a:t>
            </a:r>
            <a:r>
              <a:rPr lang="en-US" sz="5199" b="1" dirty="0">
                <a:solidFill>
                  <a:srgbClr val="000000"/>
                </a:solidFill>
                <a:latin typeface="Open Sans Bold"/>
                <a:ea typeface="Open Sans Bold"/>
                <a:cs typeface="Open Sans Bold"/>
                <a:sym typeface="Open Sans Bold"/>
              </a:rPr>
              <a:t> et </a:t>
            </a:r>
            <a:r>
              <a:rPr lang="en-US" sz="5199" b="1" dirty="0" err="1">
                <a:solidFill>
                  <a:srgbClr val="000000"/>
                </a:solidFill>
                <a:latin typeface="Open Sans Bold"/>
                <a:ea typeface="Open Sans Bold"/>
                <a:cs typeface="Open Sans Bold"/>
                <a:sym typeface="Open Sans Bold"/>
              </a:rPr>
              <a:t>didactiques</a:t>
            </a:r>
            <a:endParaRPr lang="en-US" sz="5199" b="1" dirty="0">
              <a:solidFill>
                <a:srgbClr val="000000"/>
              </a:solidFill>
              <a:latin typeface="Open Sans Bold"/>
              <a:ea typeface="Open Sans Bold"/>
              <a:cs typeface="Open Sans Bold"/>
              <a:sym typeface="Open Sans Bold"/>
            </a:endParaRPr>
          </a:p>
        </p:txBody>
      </p:sp>
      <p:sp>
        <p:nvSpPr>
          <p:cNvPr id="3" name="Freeform 3"/>
          <p:cNvSpPr/>
          <p:nvPr/>
        </p:nvSpPr>
        <p:spPr>
          <a:xfrm rot="-415636">
            <a:off x="14870659" y="554108"/>
            <a:ext cx="2263455" cy="2212887"/>
          </a:xfrm>
          <a:custGeom>
            <a:avLst/>
            <a:gdLst/>
            <a:ahLst/>
            <a:cxnLst/>
            <a:rect l="l" t="t" r="r" b="b"/>
            <a:pathLst>
              <a:path w="2263455" h="2212887">
                <a:moveTo>
                  <a:pt x="0" y="0"/>
                </a:moveTo>
                <a:lnTo>
                  <a:pt x="2263455" y="0"/>
                </a:lnTo>
                <a:lnTo>
                  <a:pt x="2263455" y="2212887"/>
                </a:lnTo>
                <a:lnTo>
                  <a:pt x="0" y="22128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4191000" y="6878444"/>
            <a:ext cx="5168667" cy="3408556"/>
          </a:xfrm>
          <a:custGeom>
            <a:avLst/>
            <a:gdLst/>
            <a:ahLst/>
            <a:cxnLst/>
            <a:rect l="l" t="t" r="r" b="b"/>
            <a:pathLst>
              <a:path w="5625867" h="3836469">
                <a:moveTo>
                  <a:pt x="0" y="0"/>
                </a:moveTo>
                <a:lnTo>
                  <a:pt x="5625868" y="0"/>
                </a:lnTo>
                <a:lnTo>
                  <a:pt x="5625868" y="3836469"/>
                </a:lnTo>
                <a:lnTo>
                  <a:pt x="0" y="38364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dirty="0"/>
          </a:p>
        </p:txBody>
      </p:sp>
      <p:sp>
        <p:nvSpPr>
          <p:cNvPr id="5" name="Freeform 5"/>
          <p:cNvSpPr/>
          <p:nvPr/>
        </p:nvSpPr>
        <p:spPr>
          <a:xfrm>
            <a:off x="8458200" y="2781300"/>
            <a:ext cx="9372600" cy="5943600"/>
          </a:xfrm>
          <a:custGeom>
            <a:avLst/>
            <a:gdLst/>
            <a:ahLst/>
            <a:cxnLst/>
            <a:rect l="l" t="t" r="r" b="b"/>
            <a:pathLst>
              <a:path w="5641387" h="3847053">
                <a:moveTo>
                  <a:pt x="0" y="0"/>
                </a:moveTo>
                <a:lnTo>
                  <a:pt x="5641387" y="0"/>
                </a:lnTo>
                <a:lnTo>
                  <a:pt x="5641387" y="3847053"/>
                </a:lnTo>
                <a:lnTo>
                  <a:pt x="0" y="38470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381000" y="1409700"/>
            <a:ext cx="7098453" cy="5319077"/>
          </a:xfrm>
          <a:custGeom>
            <a:avLst/>
            <a:gdLst/>
            <a:ahLst/>
            <a:cxnLst/>
            <a:rect l="l" t="t" r="r" b="b"/>
            <a:pathLst>
              <a:path w="6203027" h="4230054">
                <a:moveTo>
                  <a:pt x="0" y="0"/>
                </a:moveTo>
                <a:lnTo>
                  <a:pt x="6203028" y="0"/>
                </a:lnTo>
                <a:lnTo>
                  <a:pt x="6203028" y="4230054"/>
                </a:lnTo>
                <a:lnTo>
                  <a:pt x="0" y="42300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1524000" y="2857500"/>
            <a:ext cx="4833879" cy="2420856"/>
          </a:xfrm>
          <a:prstGeom prst="rect">
            <a:avLst/>
          </a:prstGeom>
        </p:spPr>
        <p:txBody>
          <a:bodyPr wrap="square" lIns="0" tIns="0" rIns="0" bIns="0" rtlCol="0" anchor="t">
            <a:spAutoFit/>
          </a:bodyPr>
          <a:lstStyle/>
          <a:p>
            <a:pPr algn="ctr">
              <a:lnSpc>
                <a:spcPts val="4759"/>
              </a:lnSpc>
            </a:pPr>
            <a:r>
              <a:rPr lang="fr-FR" sz="3399" b="1" u="sng" dirty="0">
                <a:solidFill>
                  <a:srgbClr val="000000"/>
                </a:solidFill>
                <a:latin typeface="Open Sans Bold"/>
                <a:ea typeface="Open Sans Bold"/>
                <a:cs typeface="Open Sans Bold"/>
                <a:sym typeface="Open Sans Bold"/>
                <a:hlinkClick r:id="rId6"/>
              </a:rPr>
              <a:t>Lire un texte à haute voix de manière à ce</a:t>
            </a:r>
          </a:p>
          <a:p>
            <a:pPr algn="ctr">
              <a:lnSpc>
                <a:spcPts val="4759"/>
              </a:lnSpc>
            </a:pPr>
            <a:r>
              <a:rPr lang="fr-FR" sz="3399" b="1" u="sng" dirty="0">
                <a:solidFill>
                  <a:srgbClr val="000000"/>
                </a:solidFill>
                <a:latin typeface="Open Sans Bold"/>
                <a:ea typeface="Open Sans Bold"/>
                <a:cs typeface="Open Sans Bold"/>
                <a:sym typeface="Open Sans Bold"/>
                <a:hlinkClick r:id="rId6"/>
              </a:rPr>
              <a:t>qu’il soit compris par d’autres</a:t>
            </a:r>
            <a:endParaRPr lang="en-US" sz="3399" b="1" u="sng" dirty="0">
              <a:solidFill>
                <a:srgbClr val="000000"/>
              </a:solidFill>
              <a:latin typeface="Open Sans Bold"/>
              <a:ea typeface="Open Sans Bold"/>
              <a:cs typeface="Open Sans Bold"/>
              <a:sym typeface="Open Sans Bold"/>
              <a:hlinkClick r:id="rId7" tooltip="https://www.canva.com/design/DAGqhdl8a8c/qS_T_gnV6U4eYQtizF6Emw/edit"/>
            </a:endParaRPr>
          </a:p>
        </p:txBody>
      </p:sp>
      <p:sp>
        <p:nvSpPr>
          <p:cNvPr id="8" name="TextBox 8"/>
          <p:cNvSpPr txBox="1"/>
          <p:nvPr/>
        </p:nvSpPr>
        <p:spPr>
          <a:xfrm>
            <a:off x="11264377" y="3221571"/>
            <a:ext cx="4693689" cy="659579"/>
          </a:xfrm>
          <a:prstGeom prst="rect">
            <a:avLst/>
          </a:prstGeom>
        </p:spPr>
        <p:txBody>
          <a:bodyPr wrap="square" lIns="0" tIns="0" rIns="0" bIns="0" rtlCol="0" anchor="t">
            <a:spAutoFit/>
          </a:bodyPr>
          <a:lstStyle/>
          <a:p>
            <a:pPr algn="ctr">
              <a:lnSpc>
                <a:spcPts val="4756"/>
              </a:lnSpc>
            </a:pPr>
            <a:endParaRPr lang="en-US" sz="3397" b="1" u="sng" dirty="0">
              <a:solidFill>
                <a:srgbClr val="000000"/>
              </a:solidFill>
              <a:latin typeface="Open Sans Bold"/>
              <a:ea typeface="Open Sans Bold"/>
              <a:cs typeface="Open Sans Bold"/>
              <a:sym typeface="Open Sans Bold"/>
              <a:hlinkClick r:id="rId8" tooltip="https://www.canva.com/design/DAGqhUQPGbo/sA7Y5O9tUaNF6SB7b3Dzpw/edit"/>
            </a:endParaRPr>
          </a:p>
        </p:txBody>
      </p:sp>
      <p:sp>
        <p:nvSpPr>
          <p:cNvPr id="9" name="TextBox 9"/>
          <p:cNvSpPr txBox="1"/>
          <p:nvPr/>
        </p:nvSpPr>
        <p:spPr>
          <a:xfrm>
            <a:off x="5029200" y="7810500"/>
            <a:ext cx="3764575" cy="1189749"/>
          </a:xfrm>
          <a:prstGeom prst="rect">
            <a:avLst/>
          </a:prstGeom>
        </p:spPr>
        <p:txBody>
          <a:bodyPr lIns="0" tIns="0" rIns="0" bIns="0" rtlCol="0" anchor="t">
            <a:spAutoFit/>
          </a:bodyPr>
          <a:lstStyle/>
          <a:p>
            <a:pPr algn="ctr">
              <a:lnSpc>
                <a:spcPts val="4759"/>
              </a:lnSpc>
            </a:pPr>
            <a:r>
              <a:rPr lang="en-US" sz="3399" b="1" u="sng" dirty="0">
                <a:solidFill>
                  <a:srgbClr val="000000"/>
                </a:solidFill>
                <a:latin typeface="Open Sans Bold"/>
                <a:ea typeface="Open Sans Bold"/>
                <a:cs typeface="Open Sans Bold"/>
                <a:sym typeface="Open Sans Bold"/>
                <a:hlinkClick r:id="rId9"/>
              </a:rPr>
              <a:t>La </a:t>
            </a:r>
            <a:r>
              <a:rPr lang="en-US" sz="3399" b="1" u="sng" dirty="0" err="1">
                <a:solidFill>
                  <a:srgbClr val="000000"/>
                </a:solidFill>
                <a:latin typeface="Open Sans Bold"/>
                <a:ea typeface="Open Sans Bold"/>
                <a:cs typeface="Open Sans Bold"/>
                <a:sym typeface="Open Sans Bold"/>
                <a:hlinkClick r:id="rId9"/>
              </a:rPr>
              <a:t>fluidité</a:t>
            </a:r>
            <a:r>
              <a:rPr lang="en-US" sz="3399" b="1" u="sng" dirty="0">
                <a:solidFill>
                  <a:srgbClr val="000000"/>
                </a:solidFill>
                <a:latin typeface="Open Sans Bold"/>
                <a:ea typeface="Open Sans Bold"/>
                <a:cs typeface="Open Sans Bold"/>
                <a:sym typeface="Open Sans Bold"/>
                <a:hlinkClick r:id="rId9"/>
              </a:rPr>
              <a:t> de lecture</a:t>
            </a:r>
            <a:endParaRPr lang="en-US" sz="3399" b="1" u="sng" dirty="0">
              <a:solidFill>
                <a:srgbClr val="000000"/>
              </a:solidFill>
              <a:latin typeface="Open Sans Bold"/>
              <a:ea typeface="Open Sans Bold"/>
              <a:cs typeface="Open Sans Bold"/>
              <a:sym typeface="Open Sans Bold"/>
              <a:hlinkClick r:id="rId10" tooltip="https://www.canva.com/design/DAGqhVvv8BI/ejPtShYJjadiQ3lpp273ug/edit"/>
            </a:endParaRPr>
          </a:p>
        </p:txBody>
      </p:sp>
      <p:sp>
        <p:nvSpPr>
          <p:cNvPr id="10" name="Freeform 10">
            <a:hlinkClick r:id="rId11" action="ppaction://hlinksldjump"/>
          </p:cNvPr>
          <p:cNvSpPr/>
          <p:nvPr/>
        </p:nvSpPr>
        <p:spPr>
          <a:xfrm>
            <a:off x="16861864" y="8860864"/>
            <a:ext cx="1426136" cy="1426136"/>
          </a:xfrm>
          <a:custGeom>
            <a:avLst/>
            <a:gdLst/>
            <a:ahLst/>
            <a:cxnLst/>
            <a:rect l="l" t="t" r="r" b="b"/>
            <a:pathLst>
              <a:path w="1426136" h="1426136">
                <a:moveTo>
                  <a:pt x="0" y="0"/>
                </a:moveTo>
                <a:lnTo>
                  <a:pt x="1426136" y="0"/>
                </a:lnTo>
                <a:lnTo>
                  <a:pt x="1426136" y="1426136"/>
                </a:lnTo>
                <a:lnTo>
                  <a:pt x="0" y="1426136"/>
                </a:lnTo>
                <a:lnTo>
                  <a:pt x="0" y="0"/>
                </a:lnTo>
                <a:close/>
              </a:path>
            </a:pathLst>
          </a:custGeom>
          <a:blipFill>
            <a:blip r:embed="rId12"/>
            <a:stretch>
              <a:fillRect/>
            </a:stretch>
          </a:blipFill>
        </p:spPr>
      </p:sp>
      <p:sp>
        <p:nvSpPr>
          <p:cNvPr id="11" name="ZoneTexte 10">
            <a:extLst>
              <a:ext uri="{FF2B5EF4-FFF2-40B4-BE49-F238E27FC236}">
                <a16:creationId xmlns:a16="http://schemas.microsoft.com/office/drawing/2014/main" id="{2DC61DAE-9DED-4FA7-B82E-DCBB0F0C261B}"/>
              </a:ext>
            </a:extLst>
          </p:cNvPr>
          <p:cNvSpPr txBox="1"/>
          <p:nvPr/>
        </p:nvSpPr>
        <p:spPr>
          <a:xfrm>
            <a:off x="10287000" y="3924300"/>
            <a:ext cx="6705600" cy="3077124"/>
          </a:xfrm>
          <a:prstGeom prst="rect">
            <a:avLst/>
          </a:prstGeom>
          <a:noFill/>
        </p:spPr>
        <p:txBody>
          <a:bodyPr wrap="square" rtlCol="0">
            <a:spAutoFit/>
          </a:bodyPr>
          <a:lstStyle/>
          <a:p>
            <a:pPr algn="l"/>
            <a:r>
              <a:rPr lang="fr-FR" sz="3399" b="1" u="sng" dirty="0">
                <a:solidFill>
                  <a:srgbClr val="7030A0"/>
                </a:solidFill>
                <a:latin typeface="Open Sans Bold"/>
                <a:ea typeface="Open Sans Bold"/>
                <a:cs typeface="Open Sans Bold"/>
              </a:rPr>
              <a:t>Article d’Erika </a:t>
            </a:r>
            <a:r>
              <a:rPr lang="fr-FR" sz="3399" b="1" u="sng" dirty="0" err="1">
                <a:solidFill>
                  <a:srgbClr val="7030A0"/>
                </a:solidFill>
                <a:latin typeface="Open Sans Bold"/>
                <a:ea typeface="Open Sans Bold"/>
                <a:cs typeface="Open Sans Bold"/>
              </a:rPr>
              <a:t>Godde</a:t>
            </a:r>
            <a:r>
              <a:rPr lang="fr-FR" sz="3399" b="1" u="sng" dirty="0">
                <a:solidFill>
                  <a:srgbClr val="7030A0"/>
                </a:solidFill>
                <a:latin typeface="Open Sans Bold"/>
                <a:ea typeface="Open Sans Bold"/>
                <a:cs typeface="Open Sans Bold"/>
              </a:rPr>
              <a:t>, </a:t>
            </a:r>
          </a:p>
          <a:p>
            <a:pPr algn="l"/>
            <a:r>
              <a:rPr lang="fr-FR" sz="3399" b="1" u="sng" dirty="0">
                <a:solidFill>
                  <a:srgbClr val="7030A0"/>
                </a:solidFill>
                <a:latin typeface="Open Sans Bold"/>
                <a:ea typeface="Open Sans Bold"/>
                <a:cs typeface="Open Sans Bold"/>
              </a:rPr>
              <a:t>« Évaluation de la fluence en lecture : au-delà du nombre de mots correctement lus par minute »</a:t>
            </a:r>
          </a:p>
          <a:p>
            <a:pPr algn="ctr"/>
            <a:r>
              <a:rPr lang="pt-BR" sz="2400" dirty="0">
                <a:latin typeface="Roboto-Light"/>
                <a:hlinkClick r:id="rId13"/>
              </a:rPr>
              <a:t>https://doi.org/10.4000/1204w</a:t>
            </a:r>
            <a:endParaRPr lang="pt-BR" sz="2400" dirty="0">
              <a:latin typeface="Roboto-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p:cNvGrpSpPr/>
        <p:nvPr/>
      </p:nvGrpSpPr>
      <p:grpSpPr>
        <a:xfrm>
          <a:off x="0" y="0"/>
          <a:ext cx="0" cy="0"/>
          <a:chOff x="0" y="0"/>
          <a:chExt cx="0" cy="0"/>
        </a:xfrm>
      </p:grpSpPr>
      <p:sp>
        <p:nvSpPr>
          <p:cNvPr id="2" name="TextBox 2"/>
          <p:cNvSpPr txBox="1"/>
          <p:nvPr/>
        </p:nvSpPr>
        <p:spPr>
          <a:xfrm>
            <a:off x="5410200" y="4076700"/>
            <a:ext cx="8343454" cy="2083712"/>
          </a:xfrm>
          <a:prstGeom prst="rect">
            <a:avLst/>
          </a:prstGeom>
        </p:spPr>
        <p:txBody>
          <a:bodyPr lIns="0" tIns="0" rIns="0" bIns="0" rtlCol="0" anchor="t">
            <a:spAutoFit/>
          </a:bodyPr>
          <a:lstStyle/>
          <a:p>
            <a:pPr algn="ctr">
              <a:lnSpc>
                <a:spcPts val="8399"/>
              </a:lnSpc>
            </a:pPr>
            <a:r>
              <a:rPr lang="en-US" sz="5999" b="1" dirty="0" err="1">
                <a:solidFill>
                  <a:srgbClr val="000000"/>
                </a:solidFill>
                <a:latin typeface="Open Sans Bold"/>
                <a:ea typeface="Open Sans Bold"/>
                <a:cs typeface="Open Sans Bold"/>
                <a:sym typeface="Open Sans Bold"/>
              </a:rPr>
              <a:t>Exemples</a:t>
            </a:r>
            <a:r>
              <a:rPr lang="en-US" sz="5999" b="1" dirty="0">
                <a:solidFill>
                  <a:srgbClr val="000000"/>
                </a:solidFill>
                <a:latin typeface="Open Sans Bold"/>
                <a:ea typeface="Open Sans Bold"/>
                <a:cs typeface="Open Sans Bold"/>
                <a:sym typeface="Open Sans Bold"/>
              </a:rPr>
              <a:t> </a:t>
            </a:r>
          </a:p>
          <a:p>
            <a:pPr algn="ctr">
              <a:lnSpc>
                <a:spcPts val="8399"/>
              </a:lnSpc>
            </a:pPr>
            <a:r>
              <a:rPr lang="en-US" sz="5999" b="1" dirty="0" err="1">
                <a:solidFill>
                  <a:srgbClr val="000000"/>
                </a:solidFill>
                <a:latin typeface="Open Sans Bold"/>
                <a:ea typeface="Open Sans Bold"/>
                <a:cs typeface="Open Sans Bold"/>
                <a:sym typeface="Open Sans Bold"/>
              </a:rPr>
              <a:t>d’ateliers</a:t>
            </a:r>
            <a:endParaRPr lang="en-US" sz="5999" b="1" dirty="0">
              <a:solidFill>
                <a:srgbClr val="000000"/>
              </a:solidFill>
              <a:latin typeface="Open Sans Bold"/>
              <a:ea typeface="Open Sans Bold"/>
              <a:cs typeface="Open Sans Bold"/>
              <a:sym typeface="Open Sans Bold"/>
            </a:endParaRPr>
          </a:p>
        </p:txBody>
      </p:sp>
      <p:sp>
        <p:nvSpPr>
          <p:cNvPr id="3" name="Freeform 3"/>
          <p:cNvSpPr/>
          <p:nvPr/>
        </p:nvSpPr>
        <p:spPr>
          <a:xfrm flipH="1">
            <a:off x="609600" y="1790700"/>
            <a:ext cx="5397521" cy="4233032"/>
          </a:xfrm>
          <a:custGeom>
            <a:avLst/>
            <a:gdLst/>
            <a:ahLst/>
            <a:cxnLst/>
            <a:rect l="l" t="t" r="r" b="b"/>
            <a:pathLst>
              <a:path w="5397521" h="4233032">
                <a:moveTo>
                  <a:pt x="5397521" y="0"/>
                </a:moveTo>
                <a:lnTo>
                  <a:pt x="0" y="0"/>
                </a:lnTo>
                <a:lnTo>
                  <a:pt x="0" y="4233032"/>
                </a:lnTo>
                <a:lnTo>
                  <a:pt x="5397521" y="4233032"/>
                </a:lnTo>
                <a:lnTo>
                  <a:pt x="5397521"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2433310" y="1702313"/>
            <a:ext cx="5397521" cy="4233032"/>
          </a:xfrm>
          <a:custGeom>
            <a:avLst/>
            <a:gdLst/>
            <a:ahLst/>
            <a:cxnLst/>
            <a:rect l="l" t="t" r="r" b="b"/>
            <a:pathLst>
              <a:path w="5397521" h="4233032">
                <a:moveTo>
                  <a:pt x="5397521" y="0"/>
                </a:moveTo>
                <a:lnTo>
                  <a:pt x="0" y="0"/>
                </a:lnTo>
                <a:lnTo>
                  <a:pt x="0" y="4233032"/>
                </a:lnTo>
                <a:lnTo>
                  <a:pt x="5397521" y="4233032"/>
                </a:lnTo>
                <a:lnTo>
                  <a:pt x="5397521"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V="1">
            <a:off x="4191000" y="6057900"/>
            <a:ext cx="5155007" cy="4042839"/>
          </a:xfrm>
          <a:custGeom>
            <a:avLst/>
            <a:gdLst/>
            <a:ahLst/>
            <a:cxnLst/>
            <a:rect l="l" t="t" r="r" b="b"/>
            <a:pathLst>
              <a:path w="5155007" h="4042839">
                <a:moveTo>
                  <a:pt x="0" y="4042839"/>
                </a:moveTo>
                <a:lnTo>
                  <a:pt x="5155007" y="4042839"/>
                </a:lnTo>
                <a:lnTo>
                  <a:pt x="5155007" y="0"/>
                </a:lnTo>
                <a:lnTo>
                  <a:pt x="0" y="0"/>
                </a:lnTo>
                <a:lnTo>
                  <a:pt x="0" y="404283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H="1">
            <a:off x="6445240" y="325480"/>
            <a:ext cx="5397521" cy="4233032"/>
          </a:xfrm>
          <a:custGeom>
            <a:avLst/>
            <a:gdLst/>
            <a:ahLst/>
            <a:cxnLst/>
            <a:rect l="l" t="t" r="r" b="b"/>
            <a:pathLst>
              <a:path w="5397521" h="4233032">
                <a:moveTo>
                  <a:pt x="5397520" y="0"/>
                </a:moveTo>
                <a:lnTo>
                  <a:pt x="0" y="0"/>
                </a:lnTo>
                <a:lnTo>
                  <a:pt x="0" y="4233032"/>
                </a:lnTo>
                <a:lnTo>
                  <a:pt x="5397520" y="4233032"/>
                </a:lnTo>
                <a:lnTo>
                  <a:pt x="539752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flipV="1">
            <a:off x="10159189" y="6057900"/>
            <a:ext cx="5155007" cy="4042839"/>
          </a:xfrm>
          <a:custGeom>
            <a:avLst/>
            <a:gdLst/>
            <a:ahLst/>
            <a:cxnLst/>
            <a:rect l="l" t="t" r="r" b="b"/>
            <a:pathLst>
              <a:path w="5155007" h="4042839">
                <a:moveTo>
                  <a:pt x="0" y="4042839"/>
                </a:moveTo>
                <a:lnTo>
                  <a:pt x="5155007" y="4042839"/>
                </a:lnTo>
                <a:lnTo>
                  <a:pt x="5155007" y="0"/>
                </a:lnTo>
                <a:lnTo>
                  <a:pt x="0" y="0"/>
                </a:lnTo>
                <a:lnTo>
                  <a:pt x="0" y="404283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6934200" y="800100"/>
            <a:ext cx="4186238" cy="1810367"/>
          </a:xfrm>
          <a:prstGeom prst="rect">
            <a:avLst/>
          </a:prstGeom>
        </p:spPr>
        <p:txBody>
          <a:bodyPr lIns="0" tIns="0" rIns="0" bIns="0" rtlCol="0" anchor="t">
            <a:spAutoFit/>
          </a:bodyPr>
          <a:lstStyle/>
          <a:p>
            <a:pPr algn="ctr">
              <a:lnSpc>
                <a:spcPts val="7279"/>
              </a:lnSpc>
            </a:pPr>
            <a:r>
              <a:rPr lang="en-US" sz="5199" b="1" dirty="0">
                <a:solidFill>
                  <a:srgbClr val="000000"/>
                </a:solidFill>
                <a:latin typeface="Open Sans Bold"/>
                <a:ea typeface="Open Sans Bold"/>
                <a:cs typeface="Open Sans Bold"/>
                <a:sym typeface="Open Sans Bold"/>
                <a:hlinkClick r:id="rId6" action="ppaction://hlinksldjump"/>
              </a:rPr>
              <a:t>Atelier liaisons</a:t>
            </a:r>
            <a:endParaRPr lang="en-US" sz="5199" b="1" u="sng" dirty="0">
              <a:solidFill>
                <a:srgbClr val="000000"/>
              </a:solidFill>
              <a:latin typeface="Open Sans Bold"/>
              <a:ea typeface="Open Sans Bold"/>
              <a:cs typeface="Open Sans Bold"/>
              <a:sym typeface="Open Sans Bold"/>
              <a:hlinkClick r:id="rId7" tooltip="https://www.canva.com/design/DAGqyRCk5Xk/X1UGAFG9ELhqCi64Y-ln-Q/edit"/>
            </a:endParaRPr>
          </a:p>
        </p:txBody>
      </p:sp>
      <p:sp>
        <p:nvSpPr>
          <p:cNvPr id="10" name="TextBox 10"/>
          <p:cNvSpPr txBox="1"/>
          <p:nvPr/>
        </p:nvSpPr>
        <p:spPr>
          <a:xfrm>
            <a:off x="1143000" y="2705100"/>
            <a:ext cx="3886200" cy="991682"/>
          </a:xfrm>
          <a:prstGeom prst="rect">
            <a:avLst/>
          </a:prstGeom>
        </p:spPr>
        <p:txBody>
          <a:bodyPr wrap="square" lIns="0" tIns="0" rIns="0" bIns="0" rtlCol="0" anchor="t">
            <a:spAutoFit/>
          </a:bodyPr>
          <a:lstStyle/>
          <a:p>
            <a:pPr algn="ctr">
              <a:lnSpc>
                <a:spcPts val="3976"/>
              </a:lnSpc>
            </a:pPr>
            <a:r>
              <a:rPr lang="en-US" sz="4800" b="1" dirty="0" err="1">
                <a:solidFill>
                  <a:srgbClr val="000000"/>
                </a:solidFill>
                <a:latin typeface="Open Sans Bold"/>
                <a:ea typeface="Open Sans Bold"/>
                <a:cs typeface="Open Sans Bold"/>
                <a:sym typeface="Open Sans Bold"/>
              </a:rPr>
              <a:t>Texte</a:t>
            </a:r>
            <a:r>
              <a:rPr lang="en-US" sz="4800" b="1" dirty="0">
                <a:solidFill>
                  <a:srgbClr val="000000"/>
                </a:solidFill>
                <a:latin typeface="Open Sans Bold"/>
                <a:ea typeface="Open Sans Bold"/>
                <a:cs typeface="Open Sans Bold"/>
                <a:sym typeface="Open Sans Bold"/>
              </a:rPr>
              <a:t> </a:t>
            </a:r>
            <a:r>
              <a:rPr lang="en-US" sz="4800" b="1" dirty="0" err="1">
                <a:solidFill>
                  <a:srgbClr val="000000"/>
                </a:solidFill>
                <a:latin typeface="Open Sans Bold"/>
                <a:ea typeface="Open Sans Bold"/>
                <a:cs typeface="Open Sans Bold"/>
                <a:sym typeface="Open Sans Bold"/>
              </a:rPr>
              <a:t>choisi</a:t>
            </a:r>
            <a:endParaRPr lang="en-US" sz="4800" b="1" dirty="0">
              <a:solidFill>
                <a:srgbClr val="000000"/>
              </a:solidFill>
              <a:latin typeface="Open Sans Bold"/>
              <a:ea typeface="Open Sans Bold"/>
              <a:cs typeface="Open Sans Bold"/>
              <a:sym typeface="Open Sans Bold"/>
            </a:endParaRPr>
          </a:p>
          <a:p>
            <a:pPr algn="ctr">
              <a:lnSpc>
                <a:spcPts val="3976"/>
              </a:lnSpc>
            </a:pPr>
            <a:r>
              <a:rPr lang="en-US" sz="2840" b="1" i="1" dirty="0">
                <a:solidFill>
                  <a:srgbClr val="000000"/>
                </a:solidFill>
                <a:latin typeface="Open Sans Bold"/>
                <a:ea typeface="Open Sans Bold"/>
                <a:cs typeface="Open Sans Bold"/>
                <a:sym typeface="Open Sans Bold"/>
                <a:hlinkClick r:id="rId8" action="ppaction://hlinksldjump"/>
              </a:rPr>
              <a:t>Le </a:t>
            </a:r>
            <a:r>
              <a:rPr lang="en-US" sz="2840" b="1" i="1" dirty="0" err="1">
                <a:solidFill>
                  <a:srgbClr val="000000"/>
                </a:solidFill>
                <a:latin typeface="Open Sans Bold"/>
                <a:ea typeface="Open Sans Bold"/>
                <a:cs typeface="Open Sans Bold"/>
                <a:sym typeface="Open Sans Bold"/>
                <a:hlinkClick r:id="rId8" action="ppaction://hlinksldjump"/>
              </a:rPr>
              <a:t>renard</a:t>
            </a:r>
            <a:r>
              <a:rPr lang="en-US" sz="2840" b="1" i="1" dirty="0">
                <a:solidFill>
                  <a:srgbClr val="000000"/>
                </a:solidFill>
                <a:latin typeface="Open Sans Bold"/>
                <a:ea typeface="Open Sans Bold"/>
                <a:cs typeface="Open Sans Bold"/>
                <a:sym typeface="Open Sans Bold"/>
                <a:hlinkClick r:id="rId8" action="ppaction://hlinksldjump"/>
              </a:rPr>
              <a:t> et le lapin</a:t>
            </a:r>
            <a:endParaRPr lang="en-US" sz="2840" b="1" i="1" dirty="0">
              <a:solidFill>
                <a:srgbClr val="000000"/>
              </a:solidFill>
              <a:latin typeface="Open Sans Bold"/>
              <a:ea typeface="Open Sans Bold"/>
              <a:cs typeface="Open Sans Bold"/>
              <a:sym typeface="Open Sans Bold"/>
            </a:endParaRPr>
          </a:p>
        </p:txBody>
      </p:sp>
      <p:sp>
        <p:nvSpPr>
          <p:cNvPr id="11" name="TextBox 11"/>
          <p:cNvSpPr txBox="1"/>
          <p:nvPr/>
        </p:nvSpPr>
        <p:spPr>
          <a:xfrm>
            <a:off x="12433310" y="2299497"/>
            <a:ext cx="5397521" cy="1810367"/>
          </a:xfrm>
          <a:prstGeom prst="rect">
            <a:avLst/>
          </a:prstGeom>
        </p:spPr>
        <p:txBody>
          <a:bodyPr lIns="0" tIns="0" rIns="0" bIns="0" rtlCol="0" anchor="t">
            <a:spAutoFit/>
          </a:bodyPr>
          <a:lstStyle/>
          <a:p>
            <a:pPr algn="ctr">
              <a:lnSpc>
                <a:spcPts val="7279"/>
              </a:lnSpc>
            </a:pPr>
            <a:r>
              <a:rPr lang="en-US" sz="5199" b="1" u="sng" dirty="0">
                <a:solidFill>
                  <a:srgbClr val="000000"/>
                </a:solidFill>
                <a:latin typeface="Open Sans Bold"/>
                <a:ea typeface="Open Sans Bold"/>
                <a:cs typeface="Open Sans Bold"/>
                <a:sym typeface="Open Sans Bold"/>
                <a:hlinkClick r:id="rId6" action="ppaction://hlinksldjump" tooltip="https://www.canva.com/design/DAGqhYTx9oA/iM26PPrtl9y469KJ1DpHIQ/edit"/>
              </a:rPr>
              <a:t>Atelier intonation</a:t>
            </a:r>
            <a:endParaRPr lang="en-US" sz="5199" b="1" u="sng" dirty="0">
              <a:solidFill>
                <a:srgbClr val="000000"/>
              </a:solidFill>
              <a:latin typeface="Open Sans Bold"/>
              <a:ea typeface="Open Sans Bold"/>
              <a:cs typeface="Open Sans Bold"/>
              <a:sym typeface="Open Sans Bold"/>
              <a:hlinkClick r:id="rId9" tooltip="https://www.canva.com/design/DAGqhYTx9oA/iM26PPrtl9y469KJ1DpHIQ/edit"/>
            </a:endParaRPr>
          </a:p>
        </p:txBody>
      </p:sp>
      <p:sp>
        <p:nvSpPr>
          <p:cNvPr id="14" name="TextBox 14"/>
          <p:cNvSpPr txBox="1"/>
          <p:nvPr/>
        </p:nvSpPr>
        <p:spPr>
          <a:xfrm>
            <a:off x="10630791" y="7818279"/>
            <a:ext cx="4254621" cy="1810432"/>
          </a:xfrm>
          <a:prstGeom prst="rect">
            <a:avLst/>
          </a:prstGeom>
        </p:spPr>
        <p:txBody>
          <a:bodyPr lIns="0" tIns="0" rIns="0" bIns="0" rtlCol="0" anchor="t">
            <a:spAutoFit/>
          </a:bodyPr>
          <a:lstStyle/>
          <a:p>
            <a:pPr algn="ctr">
              <a:lnSpc>
                <a:spcPts val="7280"/>
              </a:lnSpc>
            </a:pPr>
            <a:r>
              <a:rPr lang="en-US" sz="5200" b="1" u="sng" dirty="0">
                <a:solidFill>
                  <a:srgbClr val="000000"/>
                </a:solidFill>
                <a:latin typeface="Open Sans Bold"/>
                <a:ea typeface="Open Sans Bold"/>
                <a:cs typeface="Open Sans Bold"/>
                <a:sym typeface="Open Sans Bold"/>
                <a:hlinkClick r:id="rId10" action="ppaction://hlinksldjump" tooltip="https://www.canva.com/design/DAGqhVR1SjU/AhzgAvU9jVpQw0-cqFxBbA/edit"/>
              </a:rPr>
              <a:t>Atelier</a:t>
            </a:r>
          </a:p>
          <a:p>
            <a:pPr algn="ctr">
              <a:lnSpc>
                <a:spcPts val="7280"/>
              </a:lnSpc>
            </a:pPr>
            <a:r>
              <a:rPr lang="en-US" sz="5200" b="1" u="sng" dirty="0" err="1">
                <a:solidFill>
                  <a:srgbClr val="000000"/>
                </a:solidFill>
                <a:latin typeface="Open Sans Bold"/>
                <a:ea typeface="Open Sans Bold"/>
                <a:cs typeface="Open Sans Bold"/>
                <a:sym typeface="Open Sans Bold"/>
                <a:hlinkClick r:id="rId10" action="ppaction://hlinksldjump" tooltip="https://www.canva.com/design/DAGqhVR1SjU/AhzgAvU9jVpQw0-cqFxBbA/edit"/>
              </a:rPr>
              <a:t>Ponctuation</a:t>
            </a:r>
            <a:r>
              <a:rPr lang="en-US" sz="5200" b="1" u="sng" dirty="0">
                <a:solidFill>
                  <a:srgbClr val="000000"/>
                </a:solidFill>
                <a:latin typeface="Open Sans Bold"/>
                <a:ea typeface="Open Sans Bold"/>
                <a:cs typeface="Open Sans Bold"/>
                <a:sym typeface="Open Sans Bold"/>
                <a:hlinkClick r:id="rId10" action="ppaction://hlinksldjump" tooltip="https://www.canva.com/design/DAGqhVR1SjU/AhzgAvU9jVpQw0-cqFxBbA/edit"/>
              </a:rPr>
              <a:t> </a:t>
            </a:r>
            <a:endParaRPr lang="en-US" sz="5200" b="1" u="sng" dirty="0">
              <a:solidFill>
                <a:srgbClr val="000000"/>
              </a:solidFill>
              <a:latin typeface="Open Sans Bold"/>
              <a:ea typeface="Open Sans Bold"/>
              <a:cs typeface="Open Sans Bold"/>
              <a:sym typeface="Open Sans Bold"/>
              <a:hlinkClick r:id="rId11" tooltip="https://www.canva.com/design/DAGqhVR1SjU/AhzgAvU9jVpQw0-cqFxBbA/edit"/>
            </a:endParaRPr>
          </a:p>
        </p:txBody>
      </p:sp>
      <p:sp>
        <p:nvSpPr>
          <p:cNvPr id="15" name="Freeform 15">
            <a:hlinkClick r:id="rId12" action="ppaction://hlinksldjump"/>
          </p:cNvPr>
          <p:cNvSpPr/>
          <p:nvPr/>
        </p:nvSpPr>
        <p:spPr>
          <a:xfrm>
            <a:off x="16861864" y="8860864"/>
            <a:ext cx="1426136" cy="1426136"/>
          </a:xfrm>
          <a:custGeom>
            <a:avLst/>
            <a:gdLst/>
            <a:ahLst/>
            <a:cxnLst/>
            <a:rect l="l" t="t" r="r" b="b"/>
            <a:pathLst>
              <a:path w="1426136" h="1426136">
                <a:moveTo>
                  <a:pt x="0" y="0"/>
                </a:moveTo>
                <a:lnTo>
                  <a:pt x="1426136" y="0"/>
                </a:lnTo>
                <a:lnTo>
                  <a:pt x="1426136" y="1426136"/>
                </a:lnTo>
                <a:lnTo>
                  <a:pt x="0" y="1426136"/>
                </a:lnTo>
                <a:lnTo>
                  <a:pt x="0" y="0"/>
                </a:lnTo>
                <a:close/>
              </a:path>
            </a:pathLst>
          </a:custGeom>
          <a:blipFill>
            <a:blip r:embed="rId13"/>
            <a:stretch>
              <a:fillRect/>
            </a:stretch>
          </a:blipFill>
        </p:spPr>
      </p:sp>
      <p:sp>
        <p:nvSpPr>
          <p:cNvPr id="16" name="TextBox 16"/>
          <p:cNvSpPr txBox="1"/>
          <p:nvPr/>
        </p:nvSpPr>
        <p:spPr>
          <a:xfrm>
            <a:off x="4601287" y="7780655"/>
            <a:ext cx="4800600" cy="1783950"/>
          </a:xfrm>
          <a:prstGeom prst="rect">
            <a:avLst/>
          </a:prstGeom>
        </p:spPr>
        <p:txBody>
          <a:bodyPr wrap="square" lIns="0" tIns="0" rIns="0" bIns="0" rtlCol="0" anchor="t">
            <a:spAutoFit/>
          </a:bodyPr>
          <a:lstStyle/>
          <a:p>
            <a:pPr algn="ctr">
              <a:lnSpc>
                <a:spcPts val="7280"/>
              </a:lnSpc>
            </a:pPr>
            <a:r>
              <a:rPr lang="en-US" sz="5200" b="1" u="sng" dirty="0">
                <a:solidFill>
                  <a:srgbClr val="000000"/>
                </a:solidFill>
                <a:latin typeface="Open Sans Bold"/>
                <a:ea typeface="Open Sans Bold"/>
                <a:cs typeface="Open Sans Bold"/>
                <a:sym typeface="Open Sans Bold"/>
                <a:hlinkClick r:id="rId14" action="ppaction://hlinksldjump" tooltip="https://www.canva.com/design/DAGqhVR1SjU/AhzgAvU9jVpQw0-cqFxBbA/edit"/>
              </a:rPr>
              <a:t>Atelier</a:t>
            </a:r>
          </a:p>
          <a:p>
            <a:pPr algn="ctr">
              <a:lnSpc>
                <a:spcPts val="7280"/>
              </a:lnSpc>
            </a:pPr>
            <a:r>
              <a:rPr lang="en-US" sz="4400" b="1" u="sng" dirty="0" err="1">
                <a:solidFill>
                  <a:srgbClr val="000000"/>
                </a:solidFill>
                <a:latin typeface="Open Sans Bold"/>
                <a:ea typeface="Open Sans Bold"/>
                <a:cs typeface="Open Sans Bold"/>
                <a:sym typeface="Open Sans Bold"/>
                <a:hlinkClick r:id="rId14" action="ppaction://hlinksldjump" tooltip="https://www.canva.com/design/DAGqhVR1SjU/AhzgAvU9jVpQw0-cqFxBbA/edit"/>
              </a:rPr>
              <a:t>Groupes</a:t>
            </a:r>
            <a:r>
              <a:rPr lang="en-US" sz="4400" b="1" u="sng" dirty="0">
                <a:solidFill>
                  <a:srgbClr val="000000"/>
                </a:solidFill>
                <a:latin typeface="Open Sans Bold"/>
                <a:ea typeface="Open Sans Bold"/>
                <a:cs typeface="Open Sans Bold"/>
                <a:sym typeface="Open Sans Bold"/>
                <a:hlinkClick r:id="rId14" action="ppaction://hlinksldjump" tooltip="https://www.canva.com/design/DAGqhVR1SjU/AhzgAvU9jVpQw0-cqFxBbA/edit"/>
              </a:rPr>
              <a:t> de </a:t>
            </a:r>
            <a:r>
              <a:rPr lang="en-US" sz="4400" b="1" u="sng" dirty="0" err="1">
                <a:solidFill>
                  <a:srgbClr val="000000"/>
                </a:solidFill>
                <a:latin typeface="Open Sans Bold"/>
                <a:ea typeface="Open Sans Bold"/>
                <a:cs typeface="Open Sans Bold"/>
                <a:sym typeface="Open Sans Bold"/>
                <a:hlinkClick r:id="rId14" action="ppaction://hlinksldjump" tooltip="https://www.canva.com/design/DAGqhVR1SjU/AhzgAvU9jVpQw0-cqFxBbA/edit"/>
              </a:rPr>
              <a:t>sens</a:t>
            </a:r>
            <a:r>
              <a:rPr lang="en-US" sz="4400" b="1" u="sng" dirty="0">
                <a:solidFill>
                  <a:srgbClr val="000000"/>
                </a:solidFill>
                <a:latin typeface="Open Sans Bold"/>
                <a:ea typeface="Open Sans Bold"/>
                <a:cs typeface="Open Sans Bold"/>
                <a:sym typeface="Open Sans Bold"/>
                <a:hlinkClick r:id="rId14" action="ppaction://hlinksldjump" tooltip="https://www.canva.com/design/DAGqhVR1SjU/AhzgAvU9jVpQw0-cqFxBbA/edit"/>
              </a:rPr>
              <a:t> </a:t>
            </a:r>
            <a:endParaRPr lang="en-US" sz="4400" b="1" u="sng" dirty="0">
              <a:solidFill>
                <a:srgbClr val="000000"/>
              </a:solidFill>
              <a:latin typeface="Open Sans Bold"/>
              <a:ea typeface="Open Sans Bold"/>
              <a:cs typeface="Open Sans Bold"/>
              <a:sym typeface="Open Sans Bold"/>
              <a:hlinkClick r:id="rId11" tooltip="https://www.canva.com/design/DAGqhVR1SjU/AhzgAvU9jVpQw0-cqFxBbA/edit"/>
            </a:endParaRPr>
          </a:p>
        </p:txBody>
      </p:sp>
      <p:sp>
        <p:nvSpPr>
          <p:cNvPr id="17" name="Explosion : 8 points 16">
            <a:extLst>
              <a:ext uri="{FF2B5EF4-FFF2-40B4-BE49-F238E27FC236}">
                <a16:creationId xmlns:a16="http://schemas.microsoft.com/office/drawing/2014/main" id="{16DB66B8-6B8E-4E18-9617-BAF19748E86D}"/>
              </a:ext>
            </a:extLst>
          </p:cNvPr>
          <p:cNvSpPr/>
          <p:nvPr/>
        </p:nvSpPr>
        <p:spPr>
          <a:xfrm>
            <a:off x="609600" y="-342900"/>
            <a:ext cx="5334000" cy="2971800"/>
          </a:xfrm>
          <a:prstGeom prst="irregularSeal1">
            <a:avLst/>
          </a:prstGeom>
          <a:solidFill>
            <a:srgbClr val="FFC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Open Sans Bold" panose="020B0806030504020204" charset="0"/>
                <a:ea typeface="Open Sans Bold" panose="020B0806030504020204" charset="0"/>
                <a:cs typeface="Open Sans Bold" panose="020B0806030504020204" charset="0"/>
              </a:rPr>
              <a:t>Lecture à voix haute préparée en autonomie par un groupe d’élève</a:t>
            </a:r>
          </a:p>
        </p:txBody>
      </p:sp>
      <p:pic>
        <p:nvPicPr>
          <p:cNvPr id="18" name="Dampierre OK">
            <a:hlinkClick r:id="" action="ppaction://media"/>
            <a:extLst>
              <a:ext uri="{FF2B5EF4-FFF2-40B4-BE49-F238E27FC236}">
                <a16:creationId xmlns:a16="http://schemas.microsoft.com/office/drawing/2014/main" id="{F2CA0CBA-9D94-49CA-8FAE-CA716B25D0FC}"/>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95400" y="7239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17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29815E4-BF6A-4E4C-9B4B-4DD15CC69A60}"/>
              </a:ext>
            </a:extLst>
          </p:cNvPr>
          <p:cNvSpPr txBox="1"/>
          <p:nvPr/>
        </p:nvSpPr>
        <p:spPr>
          <a:xfrm>
            <a:off x="533400" y="266701"/>
            <a:ext cx="17449800" cy="8679299"/>
          </a:xfrm>
          <a:prstGeom prst="rect">
            <a:avLst/>
          </a:prstGeom>
          <a:noFill/>
        </p:spPr>
        <p:txBody>
          <a:bodyPr wrap="square">
            <a:spAutoFit/>
          </a:bodyPr>
          <a:lstStyle/>
          <a:p>
            <a:pPr algn="l"/>
            <a:endParaRPr lang="fr-FR" b="0" i="0" u="none" strike="noStrike" baseline="0" dirty="0">
              <a:solidFill>
                <a:srgbClr val="000000"/>
              </a:solidFill>
              <a:latin typeface="Liberation Serif" panose="02020603050405020304" pitchFamily="18" charset="0"/>
            </a:endParaRPr>
          </a:p>
          <a:p>
            <a:pPr algn="ctr"/>
            <a:r>
              <a:rPr lang="fr-FR" sz="3600" b="0" i="0" u="none" strike="noStrike" baseline="0" dirty="0">
                <a:solidFill>
                  <a:srgbClr val="000000"/>
                </a:solidFill>
                <a:latin typeface="Liberation Serif" panose="02020603050405020304" pitchFamily="18" charset="0"/>
              </a:rPr>
              <a:t> </a:t>
            </a:r>
            <a:r>
              <a:rPr lang="fr-FR" sz="3600" b="1" i="0" u="none" strike="noStrike" baseline="0" dirty="0">
                <a:solidFill>
                  <a:srgbClr val="000000"/>
                </a:solidFill>
                <a:latin typeface="Liberation Serif" panose="02020603050405020304" pitchFamily="18" charset="0"/>
              </a:rPr>
              <a:t>Le Lapin et le Renard </a:t>
            </a:r>
            <a:endParaRPr lang="fr-FR" sz="3600" b="0" i="0" u="none" strike="noStrike" baseline="0" dirty="0">
              <a:solidFill>
                <a:srgbClr val="000000"/>
              </a:solidFill>
              <a:latin typeface="Liberation Serif" panose="02020603050405020304" pitchFamily="18" charset="0"/>
            </a:endParaRPr>
          </a:p>
          <a:p>
            <a:endParaRPr lang="fr-FR" sz="3200" b="0" i="0" u="none" strike="noStrike" baseline="0" dirty="0">
              <a:latin typeface="Liberation Serif" panose="02020603050405020304" pitchFamily="18" charset="0"/>
            </a:endParaRPr>
          </a:p>
          <a:p>
            <a:r>
              <a:rPr lang="fr-FR" sz="2800" b="0" i="0" u="none" strike="noStrike" baseline="0" dirty="0">
                <a:latin typeface="Liberation Serif" panose="02020603050405020304" pitchFamily="18" charset="0"/>
              </a:rPr>
              <a:t> Il était une fois un lapin qui vivait tranquille à l'orée du bois. Malheureusement, un renard avait élu domicile tout près de son terrier. Et plusieurs fois déjà, notre pauvre bête avait failli se faire avaler. Le lapin était très inquiet. </a:t>
            </a:r>
          </a:p>
          <a:p>
            <a:r>
              <a:rPr lang="fr-FR" sz="2800" b="0" i="0" u="none" strike="noStrike" baseline="0" dirty="0">
                <a:latin typeface="Liberation Serif" panose="02020603050405020304" pitchFamily="18" charset="0"/>
              </a:rPr>
              <a:t>Il se dit :«Il faut que je trouve un moyen de me débarrasser de ce redoutable animal.»</a:t>
            </a:r>
          </a:p>
          <a:p>
            <a:r>
              <a:rPr lang="fr-FR" sz="2800" b="0" i="0" u="none" strike="noStrike" baseline="0" dirty="0">
                <a:latin typeface="Liberation Serif" panose="02020603050405020304" pitchFamily="18" charset="0"/>
              </a:rPr>
              <a:t>Un matin, il eut enfin une idée. Il emporta un grand sac en toile bien épaisse, une solide corde et se cacha derrière un arbre non loin de son dangereux voisin endormi. Et il se mit à crier: </a:t>
            </a:r>
          </a:p>
          <a:p>
            <a:r>
              <a:rPr lang="fr-FR" sz="2800" b="0" i="0" u="none" strike="noStrike" baseline="0" dirty="0">
                <a:latin typeface="Liberation Serif" panose="02020603050405020304" pitchFamily="18" charset="0"/>
              </a:rPr>
              <a:t>«Mais non, il n'y entrera pas!</a:t>
            </a:r>
          </a:p>
          <a:p>
            <a:r>
              <a:rPr lang="fr-FR" sz="2800" b="0" i="0" u="none" strike="noStrike" baseline="0" dirty="0">
                <a:latin typeface="Liberation Serif" panose="02020603050405020304" pitchFamily="18" charset="0"/>
              </a:rPr>
              <a:t>-Mais si, il y entrera!</a:t>
            </a:r>
          </a:p>
          <a:p>
            <a:r>
              <a:rPr lang="fr-FR" sz="2800" b="0" i="0" u="none" strike="noStrike" baseline="0" dirty="0">
                <a:latin typeface="Liberation Serif" panose="02020603050405020304" pitchFamily="18" charset="0"/>
              </a:rPr>
              <a:t>-Mais non, il n'y entrera pas!</a:t>
            </a:r>
          </a:p>
          <a:p>
            <a:r>
              <a:rPr lang="fr-FR" sz="2800" b="0" i="0" u="none" strike="noStrike" baseline="0" dirty="0">
                <a:latin typeface="Liberation Serif" panose="02020603050405020304" pitchFamily="18" charset="0"/>
              </a:rPr>
              <a:t>-Moi, lapin, je te dis que si!</a:t>
            </a:r>
          </a:p>
          <a:p>
            <a:r>
              <a:rPr lang="fr-FR" sz="2800" b="0" i="0" u="none" strike="noStrike" baseline="0" dirty="0">
                <a:latin typeface="Liberation Serif" panose="02020603050405020304" pitchFamily="18" charset="0"/>
              </a:rPr>
              <a:t>-Moi, ours, je te dis que non,»</a:t>
            </a:r>
          </a:p>
          <a:p>
            <a:r>
              <a:rPr lang="fr-FR" sz="2800" b="0" i="0" u="none" strike="noStrike" baseline="0" dirty="0">
                <a:latin typeface="Liberation Serif" panose="02020603050405020304" pitchFamily="18" charset="0"/>
              </a:rPr>
              <a:t>Changeant sa voix, il était tour à tour le lapin ou l'ours. Réveillé par ces cris, le renard, trop occupé à digérer le coq qu'il avait avalé un peu plus tôt, n'avait qu'une envie: se rendormir.</a:t>
            </a:r>
          </a:p>
          <a:p>
            <a:r>
              <a:rPr lang="fr-FR" sz="2800" b="0" i="0" u="none" strike="noStrike" baseline="0" dirty="0">
                <a:latin typeface="Liberation Serif" panose="02020603050405020304" pitchFamily="18" charset="0"/>
              </a:rPr>
              <a:t>«Mais que se passe-t-il? Pourquoi criez-vous aussi fort?</a:t>
            </a:r>
          </a:p>
          <a:p>
            <a:r>
              <a:rPr lang="fr-FR" sz="2800" b="0" i="0" u="none" strike="noStrike" baseline="0" dirty="0">
                <a:latin typeface="Liberation Serif" panose="02020603050405020304" pitchFamily="18" charset="0"/>
              </a:rPr>
              <a:t>-Et bien, dit le lapin, compère ours pense que tu ne pourras jamais entrer dans ce sac. Moi, je sais que tu peux y parvenir.</a:t>
            </a:r>
          </a:p>
          <a:p>
            <a:r>
              <a:rPr lang="fr-FR" sz="2800" b="0" i="0" u="none" strike="noStrike" baseline="0" dirty="0">
                <a:latin typeface="Liberation Serif" panose="02020603050405020304" pitchFamily="18" charset="0"/>
              </a:rPr>
              <a:t>-Assez de chamailleries, dit le renard. Approche ce sac et je vais vous montrer.»</a:t>
            </a:r>
          </a:p>
          <a:p>
            <a:r>
              <a:rPr lang="fr-FR" sz="2800" b="0" i="0" u="none" strike="noStrike" baseline="0" dirty="0">
                <a:latin typeface="Liberation Serif" panose="02020603050405020304" pitchFamily="18" charset="0"/>
              </a:rPr>
              <a:t>Le renard se glisse à l'intérieur du sac et avant qu'il ait eu le temps de se retourner, le lapin saisit la corde, l'entoure autour du sac et y enferme l'animal… Il ne lui reste plus qu'à le trainer jusqu'à la rivière et à jeter son sac dans l'eau.</a:t>
            </a:r>
            <a:endParaRPr lang="fr-FR" sz="2800" dirty="0"/>
          </a:p>
        </p:txBody>
      </p:sp>
      <p:sp>
        <p:nvSpPr>
          <p:cNvPr id="4" name="Freeform 15">
            <a:hlinkClick r:id="rId2" action="ppaction://hlinksldjump"/>
            <a:extLst>
              <a:ext uri="{FF2B5EF4-FFF2-40B4-BE49-F238E27FC236}">
                <a16:creationId xmlns:a16="http://schemas.microsoft.com/office/drawing/2014/main" id="{3923B9A0-73DE-4724-B04E-ABB15748E2F2}"/>
              </a:ext>
            </a:extLst>
          </p:cNvPr>
          <p:cNvSpPr/>
          <p:nvPr/>
        </p:nvSpPr>
        <p:spPr>
          <a:xfrm>
            <a:off x="16861864" y="8860864"/>
            <a:ext cx="1426136" cy="1426136"/>
          </a:xfrm>
          <a:custGeom>
            <a:avLst/>
            <a:gdLst/>
            <a:ahLst/>
            <a:cxnLst/>
            <a:rect l="l" t="t" r="r" b="b"/>
            <a:pathLst>
              <a:path w="1426136" h="1426136">
                <a:moveTo>
                  <a:pt x="0" y="0"/>
                </a:moveTo>
                <a:lnTo>
                  <a:pt x="1426136" y="0"/>
                </a:lnTo>
                <a:lnTo>
                  <a:pt x="1426136" y="1426136"/>
                </a:lnTo>
                <a:lnTo>
                  <a:pt x="0" y="1426136"/>
                </a:lnTo>
                <a:lnTo>
                  <a:pt x="0" y="0"/>
                </a:lnTo>
                <a:close/>
              </a:path>
            </a:pathLst>
          </a:custGeom>
          <a:blipFill>
            <a:blip r:embed="rId3"/>
            <a:stretch>
              <a:fillRect/>
            </a:stretch>
          </a:blipFill>
        </p:spPr>
      </p:sp>
    </p:spTree>
    <p:extLst>
      <p:ext uri="{BB962C8B-B14F-4D97-AF65-F5344CB8AC3E}">
        <p14:creationId xmlns:p14="http://schemas.microsoft.com/office/powerpoint/2010/main" val="4061269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F07A1B4-D287-4651-974D-4C32CDCA7868}"/>
              </a:ext>
            </a:extLst>
          </p:cNvPr>
          <p:cNvPicPr>
            <a:picLocks noChangeAspect="1"/>
          </p:cNvPicPr>
          <p:nvPr/>
        </p:nvPicPr>
        <p:blipFill>
          <a:blip r:embed="rId2"/>
          <a:stretch>
            <a:fillRect/>
          </a:stretch>
        </p:blipFill>
        <p:spPr>
          <a:xfrm>
            <a:off x="1524000" y="1638300"/>
            <a:ext cx="15120833" cy="4800600"/>
          </a:xfrm>
          <a:prstGeom prst="rect">
            <a:avLst/>
          </a:prstGeom>
        </p:spPr>
      </p:pic>
      <p:sp>
        <p:nvSpPr>
          <p:cNvPr id="4" name="Freeform 15">
            <a:hlinkClick r:id="rId3" action="ppaction://hlinksldjump"/>
            <a:extLst>
              <a:ext uri="{FF2B5EF4-FFF2-40B4-BE49-F238E27FC236}">
                <a16:creationId xmlns:a16="http://schemas.microsoft.com/office/drawing/2014/main" id="{064075B5-B84B-49CB-933B-09C3727BEBC4}"/>
              </a:ext>
            </a:extLst>
          </p:cNvPr>
          <p:cNvSpPr/>
          <p:nvPr/>
        </p:nvSpPr>
        <p:spPr>
          <a:xfrm>
            <a:off x="16861864" y="8860864"/>
            <a:ext cx="1426136" cy="1426136"/>
          </a:xfrm>
          <a:custGeom>
            <a:avLst/>
            <a:gdLst/>
            <a:ahLst/>
            <a:cxnLst/>
            <a:rect l="l" t="t" r="r" b="b"/>
            <a:pathLst>
              <a:path w="1426136" h="1426136">
                <a:moveTo>
                  <a:pt x="0" y="0"/>
                </a:moveTo>
                <a:lnTo>
                  <a:pt x="1426136" y="0"/>
                </a:lnTo>
                <a:lnTo>
                  <a:pt x="1426136" y="1426136"/>
                </a:lnTo>
                <a:lnTo>
                  <a:pt x="0" y="1426136"/>
                </a:lnTo>
                <a:lnTo>
                  <a:pt x="0" y="0"/>
                </a:lnTo>
                <a:close/>
              </a:path>
            </a:pathLst>
          </a:custGeom>
          <a:blipFill>
            <a:blip r:embed="rId4"/>
            <a:stretch>
              <a:fillRect/>
            </a:stretch>
          </a:blipFill>
        </p:spPr>
      </p:sp>
    </p:spTree>
    <p:extLst>
      <p:ext uri="{BB962C8B-B14F-4D97-AF65-F5344CB8AC3E}">
        <p14:creationId xmlns:p14="http://schemas.microsoft.com/office/powerpoint/2010/main" val="688919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5">
            <a:hlinkClick r:id="rId2" action="ppaction://hlinksldjump"/>
            <a:extLst>
              <a:ext uri="{FF2B5EF4-FFF2-40B4-BE49-F238E27FC236}">
                <a16:creationId xmlns:a16="http://schemas.microsoft.com/office/drawing/2014/main" id="{064075B5-B84B-49CB-933B-09C3727BEBC4}"/>
              </a:ext>
            </a:extLst>
          </p:cNvPr>
          <p:cNvSpPr/>
          <p:nvPr/>
        </p:nvSpPr>
        <p:spPr>
          <a:xfrm>
            <a:off x="16861864" y="8860864"/>
            <a:ext cx="1426136" cy="1426136"/>
          </a:xfrm>
          <a:custGeom>
            <a:avLst/>
            <a:gdLst/>
            <a:ahLst/>
            <a:cxnLst/>
            <a:rect l="l" t="t" r="r" b="b"/>
            <a:pathLst>
              <a:path w="1426136" h="1426136">
                <a:moveTo>
                  <a:pt x="0" y="0"/>
                </a:moveTo>
                <a:lnTo>
                  <a:pt x="1426136" y="0"/>
                </a:lnTo>
                <a:lnTo>
                  <a:pt x="1426136" y="1426136"/>
                </a:lnTo>
                <a:lnTo>
                  <a:pt x="0" y="1426136"/>
                </a:lnTo>
                <a:lnTo>
                  <a:pt x="0" y="0"/>
                </a:lnTo>
                <a:close/>
              </a:path>
            </a:pathLst>
          </a:custGeom>
          <a:blipFill>
            <a:blip r:embed="rId3"/>
            <a:stretch>
              <a:fillRect/>
            </a:stretch>
          </a:blipFill>
        </p:spPr>
      </p:sp>
      <p:pic>
        <p:nvPicPr>
          <p:cNvPr id="5" name="Image 4">
            <a:extLst>
              <a:ext uri="{FF2B5EF4-FFF2-40B4-BE49-F238E27FC236}">
                <a16:creationId xmlns:a16="http://schemas.microsoft.com/office/drawing/2014/main" id="{45FF3D3D-FAD5-457A-8B49-744ADA15BC70}"/>
              </a:ext>
            </a:extLst>
          </p:cNvPr>
          <p:cNvPicPr>
            <a:picLocks noChangeAspect="1"/>
          </p:cNvPicPr>
          <p:nvPr/>
        </p:nvPicPr>
        <p:blipFill>
          <a:blip r:embed="rId4"/>
          <a:stretch>
            <a:fillRect/>
          </a:stretch>
        </p:blipFill>
        <p:spPr>
          <a:xfrm>
            <a:off x="1143000" y="1028700"/>
            <a:ext cx="15474860" cy="7848600"/>
          </a:xfrm>
          <a:prstGeom prst="rect">
            <a:avLst/>
          </a:prstGeom>
        </p:spPr>
      </p:pic>
    </p:spTree>
    <p:extLst>
      <p:ext uri="{BB962C8B-B14F-4D97-AF65-F5344CB8AC3E}">
        <p14:creationId xmlns:p14="http://schemas.microsoft.com/office/powerpoint/2010/main" val="346620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5">
            <a:hlinkClick r:id="rId2" action="ppaction://hlinksldjump"/>
            <a:extLst>
              <a:ext uri="{FF2B5EF4-FFF2-40B4-BE49-F238E27FC236}">
                <a16:creationId xmlns:a16="http://schemas.microsoft.com/office/drawing/2014/main" id="{064075B5-B84B-49CB-933B-09C3727BEBC4}"/>
              </a:ext>
            </a:extLst>
          </p:cNvPr>
          <p:cNvSpPr/>
          <p:nvPr/>
        </p:nvSpPr>
        <p:spPr>
          <a:xfrm>
            <a:off x="16861864" y="8860864"/>
            <a:ext cx="1426136" cy="1426136"/>
          </a:xfrm>
          <a:custGeom>
            <a:avLst/>
            <a:gdLst/>
            <a:ahLst/>
            <a:cxnLst/>
            <a:rect l="l" t="t" r="r" b="b"/>
            <a:pathLst>
              <a:path w="1426136" h="1426136">
                <a:moveTo>
                  <a:pt x="0" y="0"/>
                </a:moveTo>
                <a:lnTo>
                  <a:pt x="1426136" y="0"/>
                </a:lnTo>
                <a:lnTo>
                  <a:pt x="1426136" y="1426136"/>
                </a:lnTo>
                <a:lnTo>
                  <a:pt x="0" y="1426136"/>
                </a:lnTo>
                <a:lnTo>
                  <a:pt x="0" y="0"/>
                </a:lnTo>
                <a:close/>
              </a:path>
            </a:pathLst>
          </a:custGeom>
          <a:blipFill>
            <a:blip r:embed="rId3"/>
            <a:stretch>
              <a:fillRect/>
            </a:stretch>
          </a:blipFill>
        </p:spPr>
      </p:sp>
      <p:pic>
        <p:nvPicPr>
          <p:cNvPr id="6" name="Image 5">
            <a:extLst>
              <a:ext uri="{FF2B5EF4-FFF2-40B4-BE49-F238E27FC236}">
                <a16:creationId xmlns:a16="http://schemas.microsoft.com/office/drawing/2014/main" id="{B35593B0-B2CB-48C0-BDAD-A869786C4CA9}"/>
              </a:ext>
            </a:extLst>
          </p:cNvPr>
          <p:cNvPicPr>
            <a:picLocks noChangeAspect="1"/>
          </p:cNvPicPr>
          <p:nvPr/>
        </p:nvPicPr>
        <p:blipFill>
          <a:blip r:embed="rId4"/>
          <a:stretch>
            <a:fillRect/>
          </a:stretch>
        </p:blipFill>
        <p:spPr>
          <a:xfrm>
            <a:off x="838200" y="1104900"/>
            <a:ext cx="16556294" cy="7239000"/>
          </a:xfrm>
          <a:prstGeom prst="rect">
            <a:avLst/>
          </a:prstGeom>
        </p:spPr>
      </p:pic>
    </p:spTree>
    <p:extLst>
      <p:ext uri="{BB962C8B-B14F-4D97-AF65-F5344CB8AC3E}">
        <p14:creationId xmlns:p14="http://schemas.microsoft.com/office/powerpoint/2010/main" val="1710162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1090</Words>
  <Application>Microsoft Office PowerPoint</Application>
  <PresentationFormat>Personnalisé</PresentationFormat>
  <Paragraphs>107</Paragraphs>
  <Slides>12</Slides>
  <Notes>1</Notes>
  <HiddenSlides>0</HiddenSlides>
  <MMClips>1</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12</vt:i4>
      </vt:variant>
    </vt:vector>
  </HeadingPairs>
  <TitlesOfParts>
    <vt:vector size="22" baseType="lpstr">
      <vt:lpstr>DM Sans</vt:lpstr>
      <vt:lpstr>Open Sans Bold</vt:lpstr>
      <vt:lpstr>Calibri</vt:lpstr>
      <vt:lpstr>Open Sans</vt:lpstr>
      <vt:lpstr>Marianne</vt:lpstr>
      <vt:lpstr>Liberation Serif</vt:lpstr>
      <vt:lpstr>YAFcfhdOoGk_0</vt:lpstr>
      <vt:lpstr>Roboto-Light</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C2 Le tour de la question : Lecture à voix haute au cycle 2</dc:title>
  <dc:creator>Emmanuel Maire</dc:creator>
  <cp:lastModifiedBy>emaire1</cp:lastModifiedBy>
  <cp:revision>22</cp:revision>
  <dcterms:created xsi:type="dcterms:W3CDTF">2006-08-16T00:00:00Z</dcterms:created>
  <dcterms:modified xsi:type="dcterms:W3CDTF">2026-06-09T13:41:39Z</dcterms:modified>
  <dc:identifier>DAGqDldvANg</dc:identifier>
</cp:coreProperties>
</file>